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Default Extension="gif" ContentType="image/gif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359" r:id="rId2"/>
    <p:sldId id="258" r:id="rId3"/>
    <p:sldId id="346" r:id="rId4"/>
    <p:sldId id="277" r:id="rId5"/>
    <p:sldId id="329" r:id="rId6"/>
    <p:sldId id="357" r:id="rId7"/>
    <p:sldId id="269" r:id="rId8"/>
    <p:sldId id="282" r:id="rId9"/>
    <p:sldId id="333" r:id="rId10"/>
    <p:sldId id="347" r:id="rId11"/>
    <p:sldId id="271" r:id="rId12"/>
    <p:sldId id="312" r:id="rId13"/>
    <p:sldId id="313" r:id="rId14"/>
    <p:sldId id="306" r:id="rId15"/>
    <p:sldId id="307" r:id="rId16"/>
    <p:sldId id="308" r:id="rId17"/>
    <p:sldId id="309" r:id="rId18"/>
    <p:sldId id="310" r:id="rId19"/>
    <p:sldId id="342" r:id="rId20"/>
    <p:sldId id="317" r:id="rId21"/>
    <p:sldId id="319" r:id="rId22"/>
    <p:sldId id="350" r:id="rId23"/>
    <p:sldId id="320" r:id="rId24"/>
    <p:sldId id="321" r:id="rId25"/>
    <p:sldId id="323" r:id="rId26"/>
    <p:sldId id="337" r:id="rId27"/>
    <p:sldId id="351" r:id="rId28"/>
    <p:sldId id="352" r:id="rId29"/>
    <p:sldId id="335" r:id="rId30"/>
    <p:sldId id="340" r:id="rId31"/>
    <p:sldId id="336" r:id="rId32"/>
    <p:sldId id="338" r:id="rId33"/>
    <p:sldId id="354" r:id="rId34"/>
    <p:sldId id="334" r:id="rId35"/>
    <p:sldId id="272" r:id="rId36"/>
    <p:sldId id="267" r:id="rId37"/>
    <p:sldId id="275" r:id="rId38"/>
    <p:sldId id="356" r:id="rId3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0000FF"/>
    <a:srgbClr val="FF00FF"/>
    <a:srgbClr val="FFCCFF"/>
    <a:srgbClr val="FFFF99"/>
    <a:srgbClr val="FFFFCC"/>
    <a:srgbClr val="EF375E"/>
    <a:srgbClr val="CC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4" autoAdjust="0"/>
    <p:restoredTop sz="94660"/>
  </p:normalViewPr>
  <p:slideViewPr>
    <p:cSldViewPr>
      <p:cViewPr>
        <p:scale>
          <a:sx n="60" d="100"/>
          <a:sy n="60" d="100"/>
        </p:scale>
        <p:origin x="-1128" y="-4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TW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歲</c:v>
                </c:pt>
              </c:strCache>
            </c:strRef>
          </c:tx>
          <c:cat>
            <c:strRef>
              <c:f>工作表1!$A$2:$A$5</c:f>
              <c:strCache>
                <c:ptCount val="4"/>
                <c:pt idx="0">
                  <c:v>年齡層</c:v>
                </c:pt>
                <c:pt idx="1">
                  <c:v>年齡層</c:v>
                </c:pt>
                <c:pt idx="2">
                  <c:v>年齡層</c:v>
                </c:pt>
                <c:pt idx="3">
                  <c:v>年齡層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0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/>
      </c:pie3DChart>
    </c:plotArea>
    <c:plotVisOnly val="1"/>
    <c:dispBlanksAs val="zero"/>
  </c:chart>
  <c:txPr>
    <a:bodyPr/>
    <a:lstStyle/>
    <a:p>
      <a:pPr>
        <a:defRPr sz="1800"/>
      </a:pPr>
      <a:endParaRPr lang="zh-TW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7AB719-AFAF-4A90-A6AF-5AB638A9FFD0}" type="doc">
      <dgm:prSet loTypeId="urn:microsoft.com/office/officeart/2005/8/layout/cycle3" loCatId="cycl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D2A08B89-E374-4A9E-B9F1-0D1B643ABCFB}">
      <dgm:prSet phldrT="[文字]"/>
      <dgm:spPr/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揉麵團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B125A361-D0FC-4FAB-BE05-409D0892DBEB}" type="parTrans" cxnId="{C0CBA4C0-E3CD-4602-B167-47C44A494458}">
      <dgm:prSet/>
      <dgm:spPr/>
      <dgm:t>
        <a:bodyPr/>
        <a:lstStyle/>
        <a:p>
          <a:endParaRPr lang="zh-TW" altLang="en-US"/>
        </a:p>
      </dgm:t>
    </dgm:pt>
    <dgm:pt modelId="{1ED4D27E-631F-42C7-BA40-B8DE15498CF1}" type="sibTrans" cxnId="{C0CBA4C0-E3CD-4602-B167-47C44A494458}">
      <dgm:prSet/>
      <dgm:spPr/>
      <dgm:t>
        <a:bodyPr/>
        <a:lstStyle/>
        <a:p>
          <a:endParaRPr lang="zh-TW" altLang="en-US"/>
        </a:p>
      </dgm:t>
    </dgm:pt>
    <dgm:pt modelId="{ACE93441-A46E-4C42-93A1-7E34161DC5BE}">
      <dgm:prSet phldrT="[文字]"/>
      <dgm:spPr/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擀麵皮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218E8AD9-102D-475F-8526-8BE90E2BC189}" type="parTrans" cxnId="{CB0E17CE-50E9-4559-94E7-575B9C4D3187}">
      <dgm:prSet/>
      <dgm:spPr/>
      <dgm:t>
        <a:bodyPr/>
        <a:lstStyle/>
        <a:p>
          <a:endParaRPr lang="zh-TW" altLang="en-US"/>
        </a:p>
      </dgm:t>
    </dgm:pt>
    <dgm:pt modelId="{71B20F08-CEC3-4F29-9500-25B6085883A9}" type="sibTrans" cxnId="{CB0E17CE-50E9-4559-94E7-575B9C4D3187}">
      <dgm:prSet/>
      <dgm:spPr/>
      <dgm:t>
        <a:bodyPr/>
        <a:lstStyle/>
        <a:p>
          <a:endParaRPr lang="zh-TW" altLang="en-US"/>
        </a:p>
      </dgm:t>
    </dgm:pt>
    <dgm:pt modelId="{C91A8D3F-BC76-4386-8914-A78EFFAE90EC}">
      <dgm:prSet phldrT="[文字]"/>
      <dgm:spPr/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包水餃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20C6A573-F5DC-4CD4-A411-1074B9D48889}" type="parTrans" cxnId="{6AC55CE5-47CE-4827-9875-5D6291349AF5}">
      <dgm:prSet/>
      <dgm:spPr/>
      <dgm:t>
        <a:bodyPr/>
        <a:lstStyle/>
        <a:p>
          <a:endParaRPr lang="zh-TW" altLang="en-US"/>
        </a:p>
      </dgm:t>
    </dgm:pt>
    <dgm:pt modelId="{A45CFB35-38B0-4EC6-BE94-1F8EA31F63E1}" type="sibTrans" cxnId="{6AC55CE5-47CE-4827-9875-5D6291349AF5}">
      <dgm:prSet/>
      <dgm:spPr/>
      <dgm:t>
        <a:bodyPr/>
        <a:lstStyle/>
        <a:p>
          <a:endParaRPr lang="zh-TW" altLang="en-US"/>
        </a:p>
      </dgm:t>
    </dgm:pt>
    <dgm:pt modelId="{2824CF5E-0BD9-477D-A27E-BD90B1B64A5E}">
      <dgm:prSet phldrT="[文字]"/>
      <dgm:spPr/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秤重量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EA03276A-A328-4F3A-9698-95C93623CF4E}" type="parTrans" cxnId="{DC6776BA-E294-46C8-A76F-8B0CF897AC53}">
      <dgm:prSet/>
      <dgm:spPr/>
      <dgm:t>
        <a:bodyPr/>
        <a:lstStyle/>
        <a:p>
          <a:endParaRPr lang="zh-TW" altLang="en-US"/>
        </a:p>
      </dgm:t>
    </dgm:pt>
    <dgm:pt modelId="{85812819-4F0A-4A57-9AD9-4C96862A4862}" type="sibTrans" cxnId="{DC6776BA-E294-46C8-A76F-8B0CF897AC53}">
      <dgm:prSet/>
      <dgm:spPr/>
      <dgm:t>
        <a:bodyPr/>
        <a:lstStyle/>
        <a:p>
          <a:endParaRPr lang="zh-TW" altLang="en-US"/>
        </a:p>
      </dgm:t>
    </dgm:pt>
    <dgm:pt modelId="{C508683C-32D7-4769-A0B7-E99A53EC5DE4}">
      <dgm:prSet phldrT="[文字]"/>
      <dgm:spPr/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水餃大餐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BCB3FEB1-6B63-4760-95E2-4B1DB18266F1}" type="parTrans" cxnId="{89F2F114-8713-4DB4-B900-F4EEE5E52541}">
      <dgm:prSet/>
      <dgm:spPr/>
      <dgm:t>
        <a:bodyPr/>
        <a:lstStyle/>
        <a:p>
          <a:endParaRPr lang="zh-TW" altLang="en-US"/>
        </a:p>
      </dgm:t>
    </dgm:pt>
    <dgm:pt modelId="{D564DF44-D7BD-4DCF-B990-002386157397}" type="sibTrans" cxnId="{89F2F114-8713-4DB4-B900-F4EEE5E52541}">
      <dgm:prSet/>
      <dgm:spPr/>
      <dgm:t>
        <a:bodyPr/>
        <a:lstStyle/>
        <a:p>
          <a:endParaRPr lang="zh-TW" altLang="en-US"/>
        </a:p>
      </dgm:t>
    </dgm:pt>
    <dgm:pt modelId="{B2AAE29C-EBF3-4A71-84C3-92B660B02F92}" type="pres">
      <dgm:prSet presAssocID="{337AB719-AFAF-4A90-A6AF-5AB638A9FFD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8AE5340-D7AD-4D2C-9746-C0C6E97B5B16}" type="pres">
      <dgm:prSet presAssocID="{337AB719-AFAF-4A90-A6AF-5AB638A9FFD0}" presName="cycle" presStyleCnt="0"/>
      <dgm:spPr/>
    </dgm:pt>
    <dgm:pt modelId="{04B9E088-E5D4-42B9-96DD-9E94C5D8D504}" type="pres">
      <dgm:prSet presAssocID="{D2A08B89-E374-4A9E-B9F1-0D1B643ABCFB}" presName="nodeFirstNode" presStyleLbl="node1" presStyleIdx="0" presStyleCnt="5" custScaleX="88824" custScaleY="88824" custRadScaleRad="10345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96F91D-4B20-4F39-851F-8F037CB4EA98}" type="pres">
      <dgm:prSet presAssocID="{1ED4D27E-631F-42C7-BA40-B8DE15498CF1}" presName="sibTransFirstNode" presStyleLbl="bgShp" presStyleIdx="0" presStyleCnt="1" custAng="20939156"/>
      <dgm:spPr/>
      <dgm:t>
        <a:bodyPr/>
        <a:lstStyle/>
        <a:p>
          <a:endParaRPr lang="zh-TW" altLang="en-US"/>
        </a:p>
      </dgm:t>
    </dgm:pt>
    <dgm:pt modelId="{5AA1677A-6929-4DA4-8F39-9253E855251E}" type="pres">
      <dgm:prSet presAssocID="{ACE93441-A46E-4C42-93A1-7E34161DC5BE}" presName="nodeFollowingNodes" presStyleLbl="node1" presStyleIdx="1" presStyleCnt="5" custScaleX="88824" custScaleY="88824" custRadScaleRad="147699" custRadScaleInc="987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68C7BFD-4B61-49F8-A440-126104942A41}" type="pres">
      <dgm:prSet presAssocID="{C91A8D3F-BC76-4386-8914-A78EFFAE90EC}" presName="nodeFollowingNodes" presStyleLbl="node1" presStyleIdx="2" presStyleCnt="5" custScaleX="88824" custScaleY="8882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24C7270-2B84-440E-89AD-7F0289EE1006}" type="pres">
      <dgm:prSet presAssocID="{2824CF5E-0BD9-477D-A27E-BD90B1B64A5E}" presName="nodeFollowingNodes" presStyleLbl="node1" presStyleIdx="3" presStyleCnt="5" custScaleX="88824" custScaleY="8882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3EC8A22-BDC7-4A73-B135-62B3E3311597}" type="pres">
      <dgm:prSet presAssocID="{C508683C-32D7-4769-A0B7-E99A53EC5DE4}" presName="nodeFollowingNodes" presStyleLbl="node1" presStyleIdx="4" presStyleCnt="5" custScaleX="88824" custScaleY="88824" custRadScaleRad="147199" custRadScaleInc="-980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C6776BA-E294-46C8-A76F-8B0CF897AC53}" srcId="{337AB719-AFAF-4A90-A6AF-5AB638A9FFD0}" destId="{2824CF5E-0BD9-477D-A27E-BD90B1B64A5E}" srcOrd="3" destOrd="0" parTransId="{EA03276A-A328-4F3A-9698-95C93623CF4E}" sibTransId="{85812819-4F0A-4A57-9AD9-4C96862A4862}"/>
    <dgm:cxn modelId="{E3959262-7770-48FD-AC37-4AB8A61E1E8F}" type="presOf" srcId="{2824CF5E-0BD9-477D-A27E-BD90B1B64A5E}" destId="{024C7270-2B84-440E-89AD-7F0289EE1006}" srcOrd="0" destOrd="0" presId="urn:microsoft.com/office/officeart/2005/8/layout/cycle3"/>
    <dgm:cxn modelId="{DC3BF261-006F-4DBB-BBB7-5DA618B905BE}" type="presOf" srcId="{C508683C-32D7-4769-A0B7-E99A53EC5DE4}" destId="{C3EC8A22-BDC7-4A73-B135-62B3E3311597}" srcOrd="0" destOrd="0" presId="urn:microsoft.com/office/officeart/2005/8/layout/cycle3"/>
    <dgm:cxn modelId="{7830A884-95EC-41E9-BFB7-11FF6DBB8654}" type="presOf" srcId="{C91A8D3F-BC76-4386-8914-A78EFFAE90EC}" destId="{D68C7BFD-4B61-49F8-A440-126104942A41}" srcOrd="0" destOrd="0" presId="urn:microsoft.com/office/officeart/2005/8/layout/cycle3"/>
    <dgm:cxn modelId="{6AC55CE5-47CE-4827-9875-5D6291349AF5}" srcId="{337AB719-AFAF-4A90-A6AF-5AB638A9FFD0}" destId="{C91A8D3F-BC76-4386-8914-A78EFFAE90EC}" srcOrd="2" destOrd="0" parTransId="{20C6A573-F5DC-4CD4-A411-1074B9D48889}" sibTransId="{A45CFB35-38B0-4EC6-BE94-1F8EA31F63E1}"/>
    <dgm:cxn modelId="{9CF5F119-79B1-4E09-81B2-B6272846FFCD}" type="presOf" srcId="{D2A08B89-E374-4A9E-B9F1-0D1B643ABCFB}" destId="{04B9E088-E5D4-42B9-96DD-9E94C5D8D504}" srcOrd="0" destOrd="0" presId="urn:microsoft.com/office/officeart/2005/8/layout/cycle3"/>
    <dgm:cxn modelId="{3E1E8F08-03BC-4BE1-8548-BC27A9F6488D}" type="presOf" srcId="{1ED4D27E-631F-42C7-BA40-B8DE15498CF1}" destId="{6A96F91D-4B20-4F39-851F-8F037CB4EA98}" srcOrd="0" destOrd="0" presId="urn:microsoft.com/office/officeart/2005/8/layout/cycle3"/>
    <dgm:cxn modelId="{C0CBA4C0-E3CD-4602-B167-47C44A494458}" srcId="{337AB719-AFAF-4A90-A6AF-5AB638A9FFD0}" destId="{D2A08B89-E374-4A9E-B9F1-0D1B643ABCFB}" srcOrd="0" destOrd="0" parTransId="{B125A361-D0FC-4FAB-BE05-409D0892DBEB}" sibTransId="{1ED4D27E-631F-42C7-BA40-B8DE15498CF1}"/>
    <dgm:cxn modelId="{543F0F22-3D41-4C4A-98C3-F4A537A8A75C}" type="presOf" srcId="{ACE93441-A46E-4C42-93A1-7E34161DC5BE}" destId="{5AA1677A-6929-4DA4-8F39-9253E855251E}" srcOrd="0" destOrd="0" presId="urn:microsoft.com/office/officeart/2005/8/layout/cycle3"/>
    <dgm:cxn modelId="{5F9ACED0-1B2E-4985-9EA7-4886DAF53536}" type="presOf" srcId="{337AB719-AFAF-4A90-A6AF-5AB638A9FFD0}" destId="{B2AAE29C-EBF3-4A71-84C3-92B660B02F92}" srcOrd="0" destOrd="0" presId="urn:microsoft.com/office/officeart/2005/8/layout/cycle3"/>
    <dgm:cxn modelId="{CB0E17CE-50E9-4559-94E7-575B9C4D3187}" srcId="{337AB719-AFAF-4A90-A6AF-5AB638A9FFD0}" destId="{ACE93441-A46E-4C42-93A1-7E34161DC5BE}" srcOrd="1" destOrd="0" parTransId="{218E8AD9-102D-475F-8526-8BE90E2BC189}" sibTransId="{71B20F08-CEC3-4F29-9500-25B6085883A9}"/>
    <dgm:cxn modelId="{89F2F114-8713-4DB4-B900-F4EEE5E52541}" srcId="{337AB719-AFAF-4A90-A6AF-5AB638A9FFD0}" destId="{C508683C-32D7-4769-A0B7-E99A53EC5DE4}" srcOrd="4" destOrd="0" parTransId="{BCB3FEB1-6B63-4760-95E2-4B1DB18266F1}" sibTransId="{D564DF44-D7BD-4DCF-B990-002386157397}"/>
    <dgm:cxn modelId="{7A2558A3-E256-45DA-8314-4D61A8D27570}" type="presParOf" srcId="{B2AAE29C-EBF3-4A71-84C3-92B660B02F92}" destId="{C8AE5340-D7AD-4D2C-9746-C0C6E97B5B16}" srcOrd="0" destOrd="0" presId="urn:microsoft.com/office/officeart/2005/8/layout/cycle3"/>
    <dgm:cxn modelId="{2C3E2BBF-702A-49E3-A330-40A16088E252}" type="presParOf" srcId="{C8AE5340-D7AD-4D2C-9746-C0C6E97B5B16}" destId="{04B9E088-E5D4-42B9-96DD-9E94C5D8D504}" srcOrd="0" destOrd="0" presId="urn:microsoft.com/office/officeart/2005/8/layout/cycle3"/>
    <dgm:cxn modelId="{E03629C1-B740-4F92-9545-4F6874F2C1B9}" type="presParOf" srcId="{C8AE5340-D7AD-4D2C-9746-C0C6E97B5B16}" destId="{6A96F91D-4B20-4F39-851F-8F037CB4EA98}" srcOrd="1" destOrd="0" presId="urn:microsoft.com/office/officeart/2005/8/layout/cycle3"/>
    <dgm:cxn modelId="{39286E67-E7ED-4AAA-B3D9-9F2A3636B0A5}" type="presParOf" srcId="{C8AE5340-D7AD-4D2C-9746-C0C6E97B5B16}" destId="{5AA1677A-6929-4DA4-8F39-9253E855251E}" srcOrd="2" destOrd="0" presId="urn:microsoft.com/office/officeart/2005/8/layout/cycle3"/>
    <dgm:cxn modelId="{139C9FDC-83AD-483A-8AC9-19D678CB610C}" type="presParOf" srcId="{C8AE5340-D7AD-4D2C-9746-C0C6E97B5B16}" destId="{D68C7BFD-4B61-49F8-A440-126104942A41}" srcOrd="3" destOrd="0" presId="urn:microsoft.com/office/officeart/2005/8/layout/cycle3"/>
    <dgm:cxn modelId="{E8D31DAD-6302-4E9A-BFCD-268BE5C91A58}" type="presParOf" srcId="{C8AE5340-D7AD-4D2C-9746-C0C6E97B5B16}" destId="{024C7270-2B84-440E-89AD-7F0289EE1006}" srcOrd="4" destOrd="0" presId="urn:microsoft.com/office/officeart/2005/8/layout/cycle3"/>
    <dgm:cxn modelId="{7A0288AD-955B-4BE2-9893-7A3A0B085458}" type="presParOf" srcId="{C8AE5340-D7AD-4D2C-9746-C0C6E97B5B16}" destId="{C3EC8A22-BDC7-4A73-B135-62B3E3311597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04A83E-FA25-40F0-8040-97928F8103C3}" type="doc">
      <dgm:prSet loTypeId="urn:microsoft.com/office/officeart/2005/8/layout/pyramid2" loCatId="list" qsTypeId="urn:microsoft.com/office/officeart/2005/8/quickstyle/simple1" qsCatId="simple" csTypeId="urn:microsoft.com/office/officeart/2005/8/colors/accent2_2" csCatId="accent2" phldr="1"/>
      <dgm:spPr/>
    </dgm:pt>
    <dgm:pt modelId="{E98159CA-796D-446C-B4A0-3540E5B98514}">
      <dgm:prSet phldrT="[文字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dirty="0" smtClean="0"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rPr>
            <a:t>潛在競爭者：</a:t>
          </a:r>
          <a:r>
            <a:rPr lang="zh-TW" altLang="en-US" sz="24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模仿者出現</a:t>
          </a:r>
          <a:endParaRPr lang="en-US" altLang="zh-TW" sz="2400" b="1" dirty="0" smtClean="0">
            <a:solidFill>
              <a:srgbClr val="FF0000"/>
            </a:solidFill>
            <a:latin typeface="標楷體" pitchFamily="65" charset="-120"/>
            <a:ea typeface="標楷體" pitchFamily="65" charset="-120"/>
          </a:endParaRPr>
        </a:p>
        <a:p>
          <a:pPr defTabSz="977900">
            <a:lnSpc>
              <a:spcPct val="90000"/>
            </a:lnSpc>
            <a:spcBef>
              <a:spcPct val="0"/>
            </a:spcBef>
          </a:pPr>
          <a:r>
            <a:rPr lang="zh-TW" altLang="en-US" sz="1200" dirty="0" smtClean="0">
              <a:solidFill>
                <a:srgbClr val="002060"/>
              </a:solidFill>
              <a:sym typeface="Wingdings 2"/>
            </a:rPr>
            <a:t></a:t>
          </a:r>
          <a:r>
            <a:rPr lang="zh-TW" altLang="en-US" sz="1800" dirty="0" smtClean="0">
              <a:solidFill>
                <a:srgbClr val="002060"/>
              </a:solidFill>
              <a:sym typeface="Wingdings 2"/>
            </a:rPr>
            <a:t> </a:t>
          </a:r>
          <a:r>
            <a:rPr lang="zh-TW" altLang="en-US" sz="1800" dirty="0" smtClean="0">
              <a:solidFill>
                <a:srgbClr val="002060"/>
              </a:solidFill>
            </a:rPr>
            <a:t>五花馬、吳媽媽水餃</a:t>
          </a:r>
          <a:endParaRPr lang="zh-TW" altLang="en-US" sz="1800" dirty="0">
            <a:solidFill>
              <a:srgbClr val="002060"/>
            </a:solidFill>
          </a:endParaRPr>
        </a:p>
      </dgm:t>
    </dgm:pt>
    <dgm:pt modelId="{35433932-62B1-4500-AADB-6EB5D81A512D}" type="parTrans" cxnId="{AE5E6B93-3275-4F17-9B27-09738699312C}">
      <dgm:prSet/>
      <dgm:spPr/>
      <dgm:t>
        <a:bodyPr/>
        <a:lstStyle/>
        <a:p>
          <a:endParaRPr lang="zh-TW" altLang="en-US"/>
        </a:p>
      </dgm:t>
    </dgm:pt>
    <dgm:pt modelId="{D05CCF74-921A-4C78-8118-FA4CFE6367AE}" type="sibTrans" cxnId="{AE5E6B93-3275-4F17-9B27-09738699312C}">
      <dgm:prSet/>
      <dgm:spPr/>
      <dgm:t>
        <a:bodyPr/>
        <a:lstStyle/>
        <a:p>
          <a:endParaRPr lang="zh-TW" altLang="en-US"/>
        </a:p>
      </dgm:t>
    </dgm:pt>
    <dgm:pt modelId="{D02215DB-20E0-493B-A961-F64023A9E598}">
      <dgm:prSet phldrT="[文字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dirty="0" smtClean="0"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rPr>
            <a:t>現有競爭者：</a:t>
          </a:r>
          <a:r>
            <a:rPr lang="zh-TW" alt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rPr>
            <a:t>無</a:t>
          </a:r>
          <a:endParaRPr lang="en-US" altLang="zh-TW" sz="2400" b="1" dirty="0" smtClean="0">
            <a:solidFill>
              <a:srgbClr val="FF0000"/>
            </a:solidFill>
            <a:effectLst>
              <a:outerShdw blurRad="38100" dist="38100" dir="2700000" algn="tl">
                <a:srgbClr val="C0C0C0"/>
              </a:outerShdw>
            </a:effectLst>
            <a:ea typeface="標楷體" pitchFamily="65" charset="-120"/>
          </a:endParaRPr>
        </a:p>
        <a:p>
          <a:pPr defTabSz="977900">
            <a:lnSpc>
              <a:spcPct val="90000"/>
            </a:lnSpc>
            <a:spcBef>
              <a:spcPct val="0"/>
            </a:spcBef>
          </a:pPr>
          <a:r>
            <a:rPr lang="zh-TW" altLang="en-US" sz="1200" dirty="0" smtClean="0">
              <a:solidFill>
                <a:srgbClr val="002060"/>
              </a:solidFill>
              <a:sym typeface="Wingdings 2"/>
            </a:rPr>
            <a:t></a:t>
          </a:r>
          <a:r>
            <a:rPr lang="zh-TW" altLang="en-US" sz="1800" dirty="0" smtClean="0">
              <a:solidFill>
                <a:srgbClr val="002060"/>
              </a:solidFill>
              <a:sym typeface="Wingdings 2"/>
            </a:rPr>
            <a:t> </a:t>
          </a:r>
          <a:r>
            <a:rPr lang="zh-TW" altLang="en-US" sz="1800" dirty="0" smtClean="0">
              <a:solidFill>
                <a:srgbClr val="002060"/>
              </a:solidFill>
            </a:rPr>
            <a:t>創意料理，模仿困難</a:t>
          </a:r>
          <a:endParaRPr lang="zh-TW" altLang="en-US" sz="1800" dirty="0">
            <a:solidFill>
              <a:srgbClr val="002060"/>
            </a:solidFill>
          </a:endParaRPr>
        </a:p>
      </dgm:t>
    </dgm:pt>
    <dgm:pt modelId="{94B4A076-1324-4A72-A0AA-C13468F8EED7}" type="parTrans" cxnId="{E1488EC9-4685-47E8-9495-A2E5942C7ECF}">
      <dgm:prSet/>
      <dgm:spPr/>
      <dgm:t>
        <a:bodyPr/>
        <a:lstStyle/>
        <a:p>
          <a:endParaRPr lang="zh-TW" altLang="en-US"/>
        </a:p>
      </dgm:t>
    </dgm:pt>
    <dgm:pt modelId="{FD82343D-6D14-4A31-8585-5A0E22898162}" type="sibTrans" cxnId="{E1488EC9-4685-47E8-9495-A2E5942C7ECF}">
      <dgm:prSet/>
      <dgm:spPr/>
      <dgm:t>
        <a:bodyPr/>
        <a:lstStyle/>
        <a:p>
          <a:endParaRPr lang="zh-TW" altLang="en-US"/>
        </a:p>
      </dgm:t>
    </dgm:pt>
    <dgm:pt modelId="{3EBF6B66-5D37-44D6-B3BF-2E08BE8D681D}">
      <dgm:prSet phldrT="[文字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dirty="0" smtClean="0"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rPr>
            <a:t>替代品的威脅：</a:t>
          </a:r>
          <a:r>
            <a:rPr lang="zh-TW" alt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rPr>
            <a:t>高</a:t>
          </a:r>
        </a:p>
        <a:p>
          <a:pPr defTabSz="577850">
            <a:lnSpc>
              <a:spcPct val="90000"/>
            </a:lnSpc>
            <a:spcBef>
              <a:spcPct val="0"/>
            </a:spcBef>
          </a:pPr>
          <a:r>
            <a:rPr lang="zh-TW" altLang="en-US" sz="1200" dirty="0" smtClean="0">
              <a:solidFill>
                <a:srgbClr val="002060"/>
              </a:solidFill>
              <a:sym typeface="Wingdings 2"/>
            </a:rPr>
            <a:t></a:t>
          </a:r>
          <a:r>
            <a:rPr lang="zh-TW" altLang="en-US" sz="1800" dirty="0" smtClean="0">
              <a:solidFill>
                <a:srgbClr val="002060"/>
              </a:solidFill>
              <a:sym typeface="Wingdings 2"/>
            </a:rPr>
            <a:t>四季豆鮮肉餃子</a:t>
          </a:r>
          <a:endParaRPr lang="zh-TW" altLang="en-US" sz="1800" dirty="0">
            <a:solidFill>
              <a:srgbClr val="002060"/>
            </a:solidFill>
          </a:endParaRPr>
        </a:p>
      </dgm:t>
    </dgm:pt>
    <dgm:pt modelId="{696EBF47-1BC2-4CBF-B14D-F8381514223F}" type="parTrans" cxnId="{B79B286C-FA61-4E6E-8C25-EE1F68DEC51F}">
      <dgm:prSet/>
      <dgm:spPr/>
      <dgm:t>
        <a:bodyPr/>
        <a:lstStyle/>
        <a:p>
          <a:endParaRPr lang="zh-TW" altLang="en-US"/>
        </a:p>
      </dgm:t>
    </dgm:pt>
    <dgm:pt modelId="{D2764A5E-6685-483C-8953-03A6843AE15E}" type="sibTrans" cxnId="{B79B286C-FA61-4E6E-8C25-EE1F68DEC51F}">
      <dgm:prSet/>
      <dgm:spPr/>
      <dgm:t>
        <a:bodyPr/>
        <a:lstStyle/>
        <a:p>
          <a:endParaRPr lang="zh-TW" altLang="en-US"/>
        </a:p>
      </dgm:t>
    </dgm:pt>
    <dgm:pt modelId="{6A8860E1-C2CA-4AB9-80CF-E3D10C71FB18}">
      <dgm:prSet phldrT="[文字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dirty="0" smtClean="0"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rPr>
            <a:t>供應商議價能力：</a:t>
          </a:r>
          <a:r>
            <a:rPr lang="zh-TW" alt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rPr>
            <a:t>低</a:t>
          </a:r>
          <a:endParaRPr lang="en-US" altLang="zh-TW" sz="2400" b="1" dirty="0" smtClean="0">
            <a:solidFill>
              <a:srgbClr val="FF0000"/>
            </a:solidFill>
            <a:effectLst>
              <a:outerShdw blurRad="38100" dist="38100" dir="2700000" algn="tl">
                <a:srgbClr val="C0C0C0"/>
              </a:outerShdw>
            </a:effectLst>
            <a:ea typeface="標楷體" pitchFamily="65" charset="-12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200" dirty="0" smtClean="0">
              <a:solidFill>
                <a:srgbClr val="002060"/>
              </a:solidFill>
              <a:sym typeface="Wingdings 2"/>
            </a:rPr>
            <a:t></a:t>
          </a:r>
          <a:r>
            <a:rPr lang="zh-TW" altLang="en-US" sz="1800" dirty="0" smtClean="0">
              <a:solidFill>
                <a:srgbClr val="002060"/>
              </a:solidFill>
              <a:sym typeface="Wingdings 2"/>
            </a:rPr>
            <a:t>麵粉</a:t>
          </a:r>
          <a:endParaRPr lang="zh-TW" altLang="en-US" sz="1800" dirty="0">
            <a:solidFill>
              <a:srgbClr val="002060"/>
            </a:solidFill>
          </a:endParaRPr>
        </a:p>
      </dgm:t>
    </dgm:pt>
    <dgm:pt modelId="{4ACADFD3-7A47-4F1A-A407-4C1B67F992DA}" type="parTrans" cxnId="{16AD1CDA-2234-4A1C-B744-D60D0BE1EFBC}">
      <dgm:prSet/>
      <dgm:spPr/>
      <dgm:t>
        <a:bodyPr/>
        <a:lstStyle/>
        <a:p>
          <a:endParaRPr lang="zh-TW" altLang="en-US"/>
        </a:p>
      </dgm:t>
    </dgm:pt>
    <dgm:pt modelId="{34261DB1-6C14-498E-B43B-02AD7E21BEB3}" type="sibTrans" cxnId="{16AD1CDA-2234-4A1C-B744-D60D0BE1EFBC}">
      <dgm:prSet/>
      <dgm:spPr/>
      <dgm:t>
        <a:bodyPr/>
        <a:lstStyle/>
        <a:p>
          <a:endParaRPr lang="zh-TW" altLang="en-US"/>
        </a:p>
      </dgm:t>
    </dgm:pt>
    <dgm:pt modelId="{002F21F9-A541-4581-8880-389BD60740FD}">
      <dgm:prSet phldrT="[文字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dirty="0" smtClean="0"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rPr>
            <a:t>消費者議價能力：</a:t>
          </a:r>
          <a:r>
            <a:rPr lang="zh-TW" alt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rPr>
            <a:t>低</a:t>
          </a:r>
          <a:endParaRPr lang="en-US" altLang="zh-TW" sz="2400" b="1" dirty="0" smtClean="0">
            <a:solidFill>
              <a:srgbClr val="FF0000"/>
            </a:solidFill>
            <a:effectLst>
              <a:outerShdw blurRad="38100" dist="38100" dir="2700000" algn="tl">
                <a:srgbClr val="C0C0C0"/>
              </a:outerShdw>
            </a:effectLst>
            <a:ea typeface="標楷體" pitchFamily="65" charset="-120"/>
          </a:endParaRPr>
        </a:p>
      </dgm:t>
    </dgm:pt>
    <dgm:pt modelId="{9EC9F98E-A262-41A8-BF3C-D3FCB39BEE7B}" type="parTrans" cxnId="{574EE51B-4D99-429B-972C-8D588D0C8FB7}">
      <dgm:prSet/>
      <dgm:spPr/>
      <dgm:t>
        <a:bodyPr/>
        <a:lstStyle/>
        <a:p>
          <a:endParaRPr lang="zh-TW" altLang="en-US"/>
        </a:p>
      </dgm:t>
    </dgm:pt>
    <dgm:pt modelId="{949339AF-0983-4BB1-8283-A60D9839B4E6}" type="sibTrans" cxnId="{574EE51B-4D99-429B-972C-8D588D0C8FB7}">
      <dgm:prSet/>
      <dgm:spPr/>
      <dgm:t>
        <a:bodyPr/>
        <a:lstStyle/>
        <a:p>
          <a:endParaRPr lang="zh-TW" altLang="en-US"/>
        </a:p>
      </dgm:t>
    </dgm:pt>
    <dgm:pt modelId="{D0380792-11EE-4577-9668-5572563837F2}" type="pres">
      <dgm:prSet presAssocID="{E704A83E-FA25-40F0-8040-97928F8103C3}" presName="compositeShape" presStyleCnt="0">
        <dgm:presLayoutVars>
          <dgm:dir/>
          <dgm:resizeHandles/>
        </dgm:presLayoutVars>
      </dgm:prSet>
      <dgm:spPr/>
    </dgm:pt>
    <dgm:pt modelId="{39350FA8-EF74-4816-960A-BB3C4DD16D49}" type="pres">
      <dgm:prSet presAssocID="{E704A83E-FA25-40F0-8040-97928F8103C3}" presName="pyramid" presStyleLbl="node1" presStyleIdx="0" presStyleCnt="1" custLinFactNeighborX="8974"/>
      <dgm:spPr/>
    </dgm:pt>
    <dgm:pt modelId="{33D178DD-0EFB-46BC-A8E3-C0DD29DC2A80}" type="pres">
      <dgm:prSet presAssocID="{E704A83E-FA25-40F0-8040-97928F8103C3}" presName="theList" presStyleCnt="0"/>
      <dgm:spPr/>
    </dgm:pt>
    <dgm:pt modelId="{6F98FF5F-347A-4DE8-BB0A-5CF9D8247EC5}" type="pres">
      <dgm:prSet presAssocID="{E98159CA-796D-446C-B4A0-3540E5B98514}" presName="aNode" presStyleLbl="fgAcc1" presStyleIdx="0" presStyleCnt="5" custScaleX="116928" custLinFactY="-2829" custLinFactNeighborX="-90213" custLinFactNeighborY="-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1EA510D-3B7C-4234-AC74-375D36BDC7CB}" type="pres">
      <dgm:prSet presAssocID="{E98159CA-796D-446C-B4A0-3540E5B98514}" presName="aSpace" presStyleCnt="0"/>
      <dgm:spPr/>
    </dgm:pt>
    <dgm:pt modelId="{4DF4AF9B-1F0F-4370-8676-3DCACD09179D}" type="pres">
      <dgm:prSet presAssocID="{D02215DB-20E0-493B-A961-F64023A9E598}" presName="aNode" presStyleLbl="fgAcc1" presStyleIdx="1" presStyleCnt="5" custScaleX="82468" custLinFactY="50565" custLinFactNeighborX="-92976" custLinFactNeighborY="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6ECEC3F-FA8E-4047-BDBB-4A36EA425E53}" type="pres">
      <dgm:prSet presAssocID="{D02215DB-20E0-493B-A961-F64023A9E598}" presName="aSpace" presStyleCnt="0"/>
      <dgm:spPr/>
    </dgm:pt>
    <dgm:pt modelId="{D3E54400-3B7A-4F8C-AFC7-24F8CECFAE22}" type="pres">
      <dgm:prSet presAssocID="{002F21F9-A541-4581-8880-389BD60740FD}" presName="aNode" presStyleLbl="fgAcc1" presStyleIdx="2" presStyleCnt="5" custScaleX="99860" custLinFactY="8395" custLinFactNeighborX="37748" custLinFactNeighborY="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283BCD8-B002-4599-A32D-2C9526832D21}" type="pres">
      <dgm:prSet presAssocID="{002F21F9-A541-4581-8880-389BD60740FD}" presName="aSpace" presStyleCnt="0"/>
      <dgm:spPr/>
    </dgm:pt>
    <dgm:pt modelId="{0DF0A0D0-E239-42B5-8273-5ECAE7EC0BC2}" type="pres">
      <dgm:prSet presAssocID="{6A8860E1-C2CA-4AB9-80CF-E3D10C71FB18}" presName="aNode" presStyleLbl="fgAcc1" presStyleIdx="3" presStyleCnt="5" custLinFactY="26507" custLinFactNeighborX="32487" custLinFactNeighborY="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F476AC2-8B06-48CA-96C7-3A29AA527EA3}" type="pres">
      <dgm:prSet presAssocID="{6A8860E1-C2CA-4AB9-80CF-E3D10C71FB18}" presName="aSpace" presStyleCnt="0"/>
      <dgm:spPr/>
    </dgm:pt>
    <dgm:pt modelId="{55DC93A6-537C-4232-8F90-225E23245056}" type="pres">
      <dgm:prSet presAssocID="{3EBF6B66-5D37-44D6-B3BF-2E08BE8D681D}" presName="aNode" presStyleLbl="fgAcc1" presStyleIdx="4" presStyleCnt="5" custScaleX="89011" custLinFactY="54667" custLinFactNeighborX="32324" custLinFactNeighborY="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008A77-A23D-45D3-AD93-9AFA42303CD5}" type="pres">
      <dgm:prSet presAssocID="{3EBF6B66-5D37-44D6-B3BF-2E08BE8D681D}" presName="aSpace" presStyleCnt="0"/>
      <dgm:spPr/>
    </dgm:pt>
  </dgm:ptLst>
  <dgm:cxnLst>
    <dgm:cxn modelId="{726D1838-BF73-48CD-B259-6DB4887663B7}" type="presOf" srcId="{E98159CA-796D-446C-B4A0-3540E5B98514}" destId="{6F98FF5F-347A-4DE8-BB0A-5CF9D8247EC5}" srcOrd="0" destOrd="0" presId="urn:microsoft.com/office/officeart/2005/8/layout/pyramid2"/>
    <dgm:cxn modelId="{E36DB78F-6E64-4882-B058-47EE624CBB65}" type="presOf" srcId="{3EBF6B66-5D37-44D6-B3BF-2E08BE8D681D}" destId="{55DC93A6-537C-4232-8F90-225E23245056}" srcOrd="0" destOrd="0" presId="urn:microsoft.com/office/officeart/2005/8/layout/pyramid2"/>
    <dgm:cxn modelId="{B79B286C-FA61-4E6E-8C25-EE1F68DEC51F}" srcId="{E704A83E-FA25-40F0-8040-97928F8103C3}" destId="{3EBF6B66-5D37-44D6-B3BF-2E08BE8D681D}" srcOrd="4" destOrd="0" parTransId="{696EBF47-1BC2-4CBF-B14D-F8381514223F}" sibTransId="{D2764A5E-6685-483C-8953-03A6843AE15E}"/>
    <dgm:cxn modelId="{AE5E6B93-3275-4F17-9B27-09738699312C}" srcId="{E704A83E-FA25-40F0-8040-97928F8103C3}" destId="{E98159CA-796D-446C-B4A0-3540E5B98514}" srcOrd="0" destOrd="0" parTransId="{35433932-62B1-4500-AADB-6EB5D81A512D}" sibTransId="{D05CCF74-921A-4C78-8118-FA4CFE6367AE}"/>
    <dgm:cxn modelId="{D69C70F4-0688-4580-AFB8-A485997D9F2E}" type="presOf" srcId="{6A8860E1-C2CA-4AB9-80CF-E3D10C71FB18}" destId="{0DF0A0D0-E239-42B5-8273-5ECAE7EC0BC2}" srcOrd="0" destOrd="0" presId="urn:microsoft.com/office/officeart/2005/8/layout/pyramid2"/>
    <dgm:cxn modelId="{E1488EC9-4685-47E8-9495-A2E5942C7ECF}" srcId="{E704A83E-FA25-40F0-8040-97928F8103C3}" destId="{D02215DB-20E0-493B-A961-F64023A9E598}" srcOrd="1" destOrd="0" parTransId="{94B4A076-1324-4A72-A0AA-C13468F8EED7}" sibTransId="{FD82343D-6D14-4A31-8585-5A0E22898162}"/>
    <dgm:cxn modelId="{16AD1CDA-2234-4A1C-B744-D60D0BE1EFBC}" srcId="{E704A83E-FA25-40F0-8040-97928F8103C3}" destId="{6A8860E1-C2CA-4AB9-80CF-E3D10C71FB18}" srcOrd="3" destOrd="0" parTransId="{4ACADFD3-7A47-4F1A-A407-4C1B67F992DA}" sibTransId="{34261DB1-6C14-498E-B43B-02AD7E21BEB3}"/>
    <dgm:cxn modelId="{574EE51B-4D99-429B-972C-8D588D0C8FB7}" srcId="{E704A83E-FA25-40F0-8040-97928F8103C3}" destId="{002F21F9-A541-4581-8880-389BD60740FD}" srcOrd="2" destOrd="0" parTransId="{9EC9F98E-A262-41A8-BF3C-D3FCB39BEE7B}" sibTransId="{949339AF-0983-4BB1-8283-A60D9839B4E6}"/>
    <dgm:cxn modelId="{FB54D776-BDFC-4526-8FF6-299DC9BE0F49}" type="presOf" srcId="{E704A83E-FA25-40F0-8040-97928F8103C3}" destId="{D0380792-11EE-4577-9668-5572563837F2}" srcOrd="0" destOrd="0" presId="urn:microsoft.com/office/officeart/2005/8/layout/pyramid2"/>
    <dgm:cxn modelId="{7B06E3AC-86C2-4DD1-9289-51233302636A}" type="presOf" srcId="{002F21F9-A541-4581-8880-389BD60740FD}" destId="{D3E54400-3B7A-4F8C-AFC7-24F8CECFAE22}" srcOrd="0" destOrd="0" presId="urn:microsoft.com/office/officeart/2005/8/layout/pyramid2"/>
    <dgm:cxn modelId="{23526033-916E-466A-B0C8-D8F1CEA5077A}" type="presOf" srcId="{D02215DB-20E0-493B-A961-F64023A9E598}" destId="{4DF4AF9B-1F0F-4370-8676-3DCACD09179D}" srcOrd="0" destOrd="0" presId="urn:microsoft.com/office/officeart/2005/8/layout/pyramid2"/>
    <dgm:cxn modelId="{D90670FD-C14E-4DE7-9D92-B7B2F90408FF}" type="presParOf" srcId="{D0380792-11EE-4577-9668-5572563837F2}" destId="{39350FA8-EF74-4816-960A-BB3C4DD16D49}" srcOrd="0" destOrd="0" presId="urn:microsoft.com/office/officeart/2005/8/layout/pyramid2"/>
    <dgm:cxn modelId="{6B8D0D26-0497-4B5C-A161-7A2B65465EDE}" type="presParOf" srcId="{D0380792-11EE-4577-9668-5572563837F2}" destId="{33D178DD-0EFB-46BC-A8E3-C0DD29DC2A80}" srcOrd="1" destOrd="0" presId="urn:microsoft.com/office/officeart/2005/8/layout/pyramid2"/>
    <dgm:cxn modelId="{8EBDC27D-3491-44EB-9049-B4F16D91E8F9}" type="presParOf" srcId="{33D178DD-0EFB-46BC-A8E3-C0DD29DC2A80}" destId="{6F98FF5F-347A-4DE8-BB0A-5CF9D8247EC5}" srcOrd="0" destOrd="0" presId="urn:microsoft.com/office/officeart/2005/8/layout/pyramid2"/>
    <dgm:cxn modelId="{1BF2124E-A491-46D2-B4BF-00FFBDDD2F64}" type="presParOf" srcId="{33D178DD-0EFB-46BC-A8E3-C0DD29DC2A80}" destId="{D1EA510D-3B7C-4234-AC74-375D36BDC7CB}" srcOrd="1" destOrd="0" presId="urn:microsoft.com/office/officeart/2005/8/layout/pyramid2"/>
    <dgm:cxn modelId="{67FB7E57-DAFB-4561-A3B0-01529256BCD2}" type="presParOf" srcId="{33D178DD-0EFB-46BC-A8E3-C0DD29DC2A80}" destId="{4DF4AF9B-1F0F-4370-8676-3DCACD09179D}" srcOrd="2" destOrd="0" presId="urn:microsoft.com/office/officeart/2005/8/layout/pyramid2"/>
    <dgm:cxn modelId="{EF991E93-E499-4EEC-83A8-E060B9AD0CFE}" type="presParOf" srcId="{33D178DD-0EFB-46BC-A8E3-C0DD29DC2A80}" destId="{F6ECEC3F-FA8E-4047-BDBB-4A36EA425E53}" srcOrd="3" destOrd="0" presId="urn:microsoft.com/office/officeart/2005/8/layout/pyramid2"/>
    <dgm:cxn modelId="{016FD6F6-2A2B-444F-8F4A-05ACC91DC799}" type="presParOf" srcId="{33D178DD-0EFB-46BC-A8E3-C0DD29DC2A80}" destId="{D3E54400-3B7A-4F8C-AFC7-24F8CECFAE22}" srcOrd="4" destOrd="0" presId="urn:microsoft.com/office/officeart/2005/8/layout/pyramid2"/>
    <dgm:cxn modelId="{A19F1E8B-5A59-4DAE-BFFB-2550E38049F2}" type="presParOf" srcId="{33D178DD-0EFB-46BC-A8E3-C0DD29DC2A80}" destId="{2283BCD8-B002-4599-A32D-2C9526832D21}" srcOrd="5" destOrd="0" presId="urn:microsoft.com/office/officeart/2005/8/layout/pyramid2"/>
    <dgm:cxn modelId="{FD3A7436-E738-4EE9-AE22-865222E1860A}" type="presParOf" srcId="{33D178DD-0EFB-46BC-A8E3-C0DD29DC2A80}" destId="{0DF0A0D0-E239-42B5-8273-5ECAE7EC0BC2}" srcOrd="6" destOrd="0" presId="urn:microsoft.com/office/officeart/2005/8/layout/pyramid2"/>
    <dgm:cxn modelId="{9FF6487A-8DD9-4EC4-907E-267FF803FF94}" type="presParOf" srcId="{33D178DD-0EFB-46BC-A8E3-C0DD29DC2A80}" destId="{2F476AC2-8B06-48CA-96C7-3A29AA527EA3}" srcOrd="7" destOrd="0" presId="urn:microsoft.com/office/officeart/2005/8/layout/pyramid2"/>
    <dgm:cxn modelId="{4B18E7D6-88EB-4FF7-B7D7-1A8E0A159396}" type="presParOf" srcId="{33D178DD-0EFB-46BC-A8E3-C0DD29DC2A80}" destId="{55DC93A6-537C-4232-8F90-225E23245056}" srcOrd="8" destOrd="0" presId="urn:microsoft.com/office/officeart/2005/8/layout/pyramid2"/>
    <dgm:cxn modelId="{F38A2423-56E8-444F-AAB6-F3084F86854F}" type="presParOf" srcId="{33D178DD-0EFB-46BC-A8E3-C0DD29DC2A80}" destId="{A8008A77-A23D-45D3-AD93-9AFA42303CD5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C849053-92C8-4FA6-8B91-997F29803177}" type="doc">
      <dgm:prSet loTypeId="urn:microsoft.com/office/officeart/2005/8/layout/hList9" loCatId="list" qsTypeId="urn:microsoft.com/office/officeart/2005/8/quickstyle/3d2" qsCatId="3D" csTypeId="urn:microsoft.com/office/officeart/2005/8/colors/colorful2" csCatId="colorful" phldr="1"/>
      <dgm:spPr/>
    </dgm:pt>
    <dgm:pt modelId="{7D545EB0-78CF-4386-9C4B-4681B39F7570}">
      <dgm:prSet phldrT="[文字]" custT="1"/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400" b="1" dirty="0" smtClean="0">
              <a:latin typeface="標楷體" pitchFamily="65" charset="-120"/>
              <a:ea typeface="標楷體" pitchFamily="65" charset="-120"/>
            </a:rPr>
            <a:t>What</a:t>
          </a:r>
        </a:p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dirty="0" smtClean="0">
              <a:latin typeface="標楷體" pitchFamily="65" charset="-120"/>
              <a:ea typeface="標楷體" pitchFamily="65" charset="-120"/>
            </a:rPr>
            <a:t>產品特色</a:t>
          </a:r>
          <a:endParaRPr lang="en-US" altLang="zh-TW" sz="2400" b="1" dirty="0" smtClean="0">
            <a:latin typeface="標楷體" pitchFamily="65" charset="-120"/>
            <a:ea typeface="標楷體" pitchFamily="65" charset="-120"/>
          </a:endParaRPr>
        </a:p>
      </dgm:t>
    </dgm:pt>
    <dgm:pt modelId="{247C9CF0-66CA-46E7-A140-BAC23B31E924}" type="parTrans" cxnId="{7E600D34-DB33-4D2E-B01F-21AABCAB685A}">
      <dgm:prSet/>
      <dgm:spPr/>
      <dgm:t>
        <a:bodyPr/>
        <a:lstStyle/>
        <a:p>
          <a:endParaRPr lang="zh-TW" altLang="en-US"/>
        </a:p>
      </dgm:t>
    </dgm:pt>
    <dgm:pt modelId="{AD54F4A0-281A-47E4-B3D2-11B01E899A2D}" type="sibTrans" cxnId="{7E600D34-DB33-4D2E-B01F-21AABCAB685A}">
      <dgm:prSet/>
      <dgm:spPr/>
      <dgm:t>
        <a:bodyPr/>
        <a:lstStyle/>
        <a:p>
          <a:endParaRPr lang="zh-TW" altLang="en-US"/>
        </a:p>
      </dgm:t>
    </dgm:pt>
    <dgm:pt modelId="{06BDB3EA-AC28-47BE-92C1-B04CBF6FF85A}">
      <dgm:prSet phldrT="[文字]" custT="1"/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400" b="1" dirty="0" smtClean="0">
              <a:latin typeface="標楷體" pitchFamily="65" charset="-120"/>
              <a:ea typeface="標楷體" pitchFamily="65" charset="-120"/>
            </a:rPr>
            <a:t>WHY</a:t>
          </a:r>
        </a:p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dirty="0" smtClean="0">
              <a:latin typeface="標楷體" pitchFamily="65" charset="-120"/>
              <a:ea typeface="標楷體" pitchFamily="65" charset="-120"/>
            </a:rPr>
            <a:t>設計來源</a:t>
          </a:r>
          <a:endParaRPr lang="en-US" altLang="zh-TW" sz="2400" b="1" dirty="0" smtClean="0">
            <a:latin typeface="標楷體" pitchFamily="65" charset="-120"/>
            <a:ea typeface="標楷體" pitchFamily="65" charset="-120"/>
          </a:endParaRPr>
        </a:p>
      </dgm:t>
    </dgm:pt>
    <dgm:pt modelId="{E5AD62F1-1435-4B79-A67E-51B537647750}" type="parTrans" cxnId="{5A908E27-7F59-4822-8137-65026A5C894C}">
      <dgm:prSet/>
      <dgm:spPr/>
      <dgm:t>
        <a:bodyPr/>
        <a:lstStyle/>
        <a:p>
          <a:endParaRPr lang="zh-TW" altLang="en-US"/>
        </a:p>
      </dgm:t>
    </dgm:pt>
    <dgm:pt modelId="{6C9DED20-20EE-47CA-8F77-B0B72BCD5307}" type="sibTrans" cxnId="{5A908E27-7F59-4822-8137-65026A5C894C}">
      <dgm:prSet/>
      <dgm:spPr/>
      <dgm:t>
        <a:bodyPr/>
        <a:lstStyle/>
        <a:p>
          <a:endParaRPr lang="zh-TW" altLang="en-US"/>
        </a:p>
      </dgm:t>
    </dgm:pt>
    <dgm:pt modelId="{B117FA59-0231-41B9-B19F-4AD97FCC7B04}">
      <dgm:prSet phldrT="[文字]" custT="1"/>
      <dgm:spPr/>
      <dgm:t>
        <a:bodyPr anchor="t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400" b="1" dirty="0" smtClean="0">
              <a:latin typeface="標楷體" pitchFamily="65" charset="-120"/>
              <a:ea typeface="標楷體" pitchFamily="65" charset="-120"/>
            </a:rPr>
            <a:t>Who</a:t>
          </a:r>
          <a:r>
            <a:rPr lang="zh-TW" altLang="en-US" sz="2400" b="1" dirty="0" smtClean="0">
              <a:latin typeface="標楷體" pitchFamily="65" charset="-120"/>
              <a:ea typeface="標楷體" pitchFamily="65" charset="-120"/>
            </a:rPr>
            <a:t>對象</a:t>
          </a:r>
        </a:p>
        <a:p>
          <a:endParaRPr lang="zh-TW" altLang="en-US" sz="2400" b="1" dirty="0">
            <a:latin typeface="標楷體" pitchFamily="65" charset="-120"/>
            <a:ea typeface="標楷體" pitchFamily="65" charset="-120"/>
          </a:endParaRPr>
        </a:p>
      </dgm:t>
    </dgm:pt>
    <dgm:pt modelId="{E2C6524A-9D59-4A11-B524-CAD7CD8CC7B5}" type="parTrans" cxnId="{9EE65670-2BE8-475D-81EC-684E798E5765}">
      <dgm:prSet/>
      <dgm:spPr/>
      <dgm:t>
        <a:bodyPr/>
        <a:lstStyle/>
        <a:p>
          <a:endParaRPr lang="zh-TW" altLang="en-US"/>
        </a:p>
      </dgm:t>
    </dgm:pt>
    <dgm:pt modelId="{AD6BF03B-6960-48AB-8211-07A773DD2D9A}" type="sibTrans" cxnId="{9EE65670-2BE8-475D-81EC-684E798E5765}">
      <dgm:prSet/>
      <dgm:spPr/>
      <dgm:t>
        <a:bodyPr/>
        <a:lstStyle/>
        <a:p>
          <a:endParaRPr lang="zh-TW" altLang="en-US"/>
        </a:p>
      </dgm:t>
    </dgm:pt>
    <dgm:pt modelId="{75B1BB09-3DED-454F-8554-E71389EC81BC}">
      <dgm:prSet custT="1"/>
      <dgm:spPr/>
      <dgm:t>
        <a:bodyPr/>
        <a:lstStyle/>
        <a:p>
          <a:r>
            <a:rPr lang="zh-TW" altLang="en-US" sz="20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水餃與電影做結合</a:t>
          </a:r>
          <a:r>
            <a:rPr lang="zh-TW" altLang="en-US" sz="2000" dirty="0" smtClean="0">
              <a:latin typeface="標楷體" pitchFamily="65" charset="-120"/>
              <a:ea typeface="標楷體" pitchFamily="65" charset="-120"/>
            </a:rPr>
            <a:t>，在產品上有著一般傳統麵食的道地，藉由創意水餃與電影做結合，及年輕人</a:t>
          </a:r>
          <a:r>
            <a:rPr lang="en-US" altLang="en-US" sz="2000" dirty="0" smtClean="0">
              <a:latin typeface="標楷體" pitchFamily="65" charset="-120"/>
              <a:ea typeface="標楷體" pitchFamily="65" charset="-120"/>
            </a:rPr>
            <a:t>KUSO</a:t>
          </a:r>
          <a:r>
            <a:rPr lang="zh-TW" altLang="en-US" sz="2000" dirty="0" smtClean="0">
              <a:latin typeface="標楷體" pitchFamily="65" charset="-120"/>
              <a:ea typeface="標楷體" pitchFamily="65" charset="-120"/>
            </a:rPr>
            <a:t>創新的能力，整間店充滿著電影風格。</a:t>
          </a:r>
          <a:endParaRPr lang="zh-TW" altLang="en-US" sz="2000" dirty="0">
            <a:latin typeface="標楷體" pitchFamily="65" charset="-120"/>
            <a:ea typeface="標楷體" pitchFamily="65" charset="-120"/>
          </a:endParaRPr>
        </a:p>
      </dgm:t>
    </dgm:pt>
    <dgm:pt modelId="{E320AC10-4CC5-484F-B5E4-3BACA29B8E2C}" type="parTrans" cxnId="{D05C452B-E709-48EC-9D74-94F17A74337B}">
      <dgm:prSet/>
      <dgm:spPr/>
      <dgm:t>
        <a:bodyPr/>
        <a:lstStyle/>
        <a:p>
          <a:endParaRPr lang="zh-TW" altLang="en-US"/>
        </a:p>
      </dgm:t>
    </dgm:pt>
    <dgm:pt modelId="{0FF34C1D-3B0E-4B8E-B5DC-5E8B49463648}" type="sibTrans" cxnId="{D05C452B-E709-48EC-9D74-94F17A74337B}">
      <dgm:prSet/>
      <dgm:spPr/>
      <dgm:t>
        <a:bodyPr/>
        <a:lstStyle/>
        <a:p>
          <a:endParaRPr lang="zh-TW" altLang="en-US"/>
        </a:p>
      </dgm:t>
    </dgm:pt>
    <dgm:pt modelId="{C429962C-35A9-411F-AF0A-10E3860A0507}">
      <dgm:prSet custT="1"/>
      <dgm:spPr/>
      <dgm:t>
        <a:bodyPr/>
        <a:lstStyle/>
        <a:p>
          <a:pPr rtl="0"/>
          <a:r>
            <a:rPr lang="zh-TW" altLang="en-US" sz="2000" dirty="0" smtClean="0">
              <a:latin typeface="標楷體" pitchFamily="65" charset="-120"/>
              <a:ea typeface="標楷體" pitchFamily="65" charset="-120"/>
            </a:rPr>
            <a:t>青少族群、上班族、中年族群、觀光客</a:t>
          </a:r>
          <a:endParaRPr lang="zh-TW" altLang="en-US" sz="2000" b="0" dirty="0" smtClean="0">
            <a:latin typeface="標楷體" pitchFamily="65" charset="-120"/>
            <a:ea typeface="標楷體" pitchFamily="65" charset="-120"/>
          </a:endParaRPr>
        </a:p>
      </dgm:t>
    </dgm:pt>
    <dgm:pt modelId="{219E5FF6-1496-4EAA-A363-F31C90F027DD}" type="parTrans" cxnId="{E6EB75C2-51C2-43E1-AE57-AA8EDACD61AB}">
      <dgm:prSet/>
      <dgm:spPr/>
      <dgm:t>
        <a:bodyPr/>
        <a:lstStyle/>
        <a:p>
          <a:endParaRPr lang="zh-TW" altLang="en-US"/>
        </a:p>
      </dgm:t>
    </dgm:pt>
    <dgm:pt modelId="{1A52A66D-3A82-4ADC-87CE-48FB900B5B57}" type="sibTrans" cxnId="{E6EB75C2-51C2-43E1-AE57-AA8EDACD61AB}">
      <dgm:prSet/>
      <dgm:spPr/>
      <dgm:t>
        <a:bodyPr/>
        <a:lstStyle/>
        <a:p>
          <a:endParaRPr lang="zh-TW" altLang="en-US"/>
        </a:p>
      </dgm:t>
    </dgm:pt>
    <dgm:pt modelId="{4CDEFDCF-5D68-4188-BCA7-9FDC85CC22C6}">
      <dgm:prSet custT="1"/>
      <dgm:spPr/>
      <dgm:t>
        <a:bodyPr/>
        <a:lstStyle/>
        <a:p>
          <a:pPr rtl="0"/>
          <a:r>
            <a:rPr lang="zh-TW" altLang="en-US" sz="2000" b="0" dirty="0" smtClean="0">
              <a:latin typeface="標楷體" pitchFamily="65" charset="-120"/>
              <a:ea typeface="標楷體" pitchFamily="65" charset="-120"/>
            </a:rPr>
            <a:t>讓水餃、湯包類麵食不只是中年人的偏愛，</a:t>
          </a:r>
          <a:r>
            <a:rPr lang="zh-TW" altLang="en-US" sz="2000" b="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年輕族群</a:t>
          </a:r>
          <a:r>
            <a:rPr lang="zh-TW" altLang="en-US" sz="2000" b="0" dirty="0" smtClean="0">
              <a:latin typeface="標楷體" pitchFamily="65" charset="-120"/>
              <a:ea typeface="標楷體" pitchFamily="65" charset="-120"/>
            </a:rPr>
            <a:t>也會愛上</a:t>
          </a:r>
          <a:r>
            <a:rPr lang="en-US" altLang="zh-TW" sz="2000" b="0" dirty="0" smtClean="0">
              <a:latin typeface="標楷體" pitchFamily="65" charset="-120"/>
              <a:ea typeface="標楷體" pitchFamily="65" charset="-120"/>
            </a:rPr>
            <a:t>『</a:t>
          </a:r>
          <a:r>
            <a:rPr lang="zh-TW" altLang="en-US" sz="2000" b="0" dirty="0" smtClean="0">
              <a:latin typeface="標楷體" pitchFamily="65" charset="-120"/>
              <a:ea typeface="標楷體" pitchFamily="65" charset="-120"/>
            </a:rPr>
            <a:t>海餃七號</a:t>
          </a:r>
          <a:r>
            <a:rPr lang="en-US" altLang="zh-TW" sz="2000" b="0" dirty="0" smtClean="0">
              <a:latin typeface="標楷體" pitchFamily="65" charset="-120"/>
              <a:ea typeface="標楷體" pitchFamily="65" charset="-120"/>
            </a:rPr>
            <a:t>』</a:t>
          </a:r>
        </a:p>
      </dgm:t>
    </dgm:pt>
    <dgm:pt modelId="{08BDBD77-D376-44C0-95E6-3C8739E2753B}" type="parTrans" cxnId="{70616F3B-3243-46ED-97C6-BCCBF9D0D74B}">
      <dgm:prSet/>
      <dgm:spPr/>
      <dgm:t>
        <a:bodyPr/>
        <a:lstStyle/>
        <a:p>
          <a:endParaRPr lang="zh-TW" altLang="en-US"/>
        </a:p>
      </dgm:t>
    </dgm:pt>
    <dgm:pt modelId="{24AE4552-17EC-47D1-9D20-D3356672FA49}" type="sibTrans" cxnId="{70616F3B-3243-46ED-97C6-BCCBF9D0D74B}">
      <dgm:prSet/>
      <dgm:spPr/>
      <dgm:t>
        <a:bodyPr/>
        <a:lstStyle/>
        <a:p>
          <a:endParaRPr lang="zh-TW" altLang="en-US"/>
        </a:p>
      </dgm:t>
    </dgm:pt>
    <dgm:pt modelId="{59793FC9-BC78-42C6-9B1E-8C4716FE788C}" type="pres">
      <dgm:prSet presAssocID="{3C849053-92C8-4FA6-8B91-997F29803177}" presName="list" presStyleCnt="0">
        <dgm:presLayoutVars>
          <dgm:dir/>
          <dgm:animLvl val="lvl"/>
        </dgm:presLayoutVars>
      </dgm:prSet>
      <dgm:spPr/>
    </dgm:pt>
    <dgm:pt modelId="{F4C540A5-A061-41D9-B32F-17F8AEEB88B8}" type="pres">
      <dgm:prSet presAssocID="{7D545EB0-78CF-4386-9C4B-4681B39F7570}" presName="posSpace" presStyleCnt="0"/>
      <dgm:spPr/>
    </dgm:pt>
    <dgm:pt modelId="{8460D8BF-A389-40AE-B810-45DC374EF0D1}" type="pres">
      <dgm:prSet presAssocID="{7D545EB0-78CF-4386-9C4B-4681B39F7570}" presName="vertFlow" presStyleCnt="0"/>
      <dgm:spPr/>
    </dgm:pt>
    <dgm:pt modelId="{98672621-F9D4-40A8-B819-BC44EB87F4E3}" type="pres">
      <dgm:prSet presAssocID="{7D545EB0-78CF-4386-9C4B-4681B39F7570}" presName="topSpace" presStyleCnt="0"/>
      <dgm:spPr/>
    </dgm:pt>
    <dgm:pt modelId="{1DE1E2F3-2039-4C37-8B6D-6B91E72A46D9}" type="pres">
      <dgm:prSet presAssocID="{7D545EB0-78CF-4386-9C4B-4681B39F7570}" presName="firstComp" presStyleCnt="0"/>
      <dgm:spPr/>
    </dgm:pt>
    <dgm:pt modelId="{6DD97728-8753-4B3D-BBF9-F626791C64EF}" type="pres">
      <dgm:prSet presAssocID="{7D545EB0-78CF-4386-9C4B-4681B39F7570}" presName="firstChild" presStyleLbl="bgAccFollowNode1" presStyleIdx="0" presStyleCnt="3" custScaleX="545545" custScaleY="639779" custLinFactX="300000" custLinFactY="-400000" custLinFactNeighborX="376885" custLinFactNeighborY="-417495"/>
      <dgm:spPr/>
      <dgm:t>
        <a:bodyPr/>
        <a:lstStyle/>
        <a:p>
          <a:endParaRPr lang="zh-TW" altLang="en-US"/>
        </a:p>
      </dgm:t>
    </dgm:pt>
    <dgm:pt modelId="{37B8A2AE-CCC7-43A0-8951-589E44E9E677}" type="pres">
      <dgm:prSet presAssocID="{7D545EB0-78CF-4386-9C4B-4681B39F7570}" presName="firstChildTx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6D8C35E-86D2-45B5-BF21-8BE6F4926B26}" type="pres">
      <dgm:prSet presAssocID="{7D545EB0-78CF-4386-9C4B-4681B39F7570}" presName="negSpace" presStyleCnt="0"/>
      <dgm:spPr/>
    </dgm:pt>
    <dgm:pt modelId="{16C978A1-4993-4252-B7D6-132204EFD53D}" type="pres">
      <dgm:prSet presAssocID="{7D545EB0-78CF-4386-9C4B-4681B39F7570}" presName="circle" presStyleLbl="node1" presStyleIdx="0" presStyleCnt="3" custScaleX="1325243" custScaleY="734124" custLinFactX="257669" custLinFactY="-400000" custLinFactNeighborX="300000" custLinFactNeighborY="-424916"/>
      <dgm:spPr/>
      <dgm:t>
        <a:bodyPr/>
        <a:lstStyle/>
        <a:p>
          <a:endParaRPr lang="zh-TW" altLang="en-US"/>
        </a:p>
      </dgm:t>
    </dgm:pt>
    <dgm:pt modelId="{B558933E-EA45-4DB1-B79C-3975E7C40BF2}" type="pres">
      <dgm:prSet presAssocID="{AD54F4A0-281A-47E4-B3D2-11B01E899A2D}" presName="transSpace" presStyleCnt="0"/>
      <dgm:spPr/>
    </dgm:pt>
    <dgm:pt modelId="{CE51ADE9-D1B7-4BED-ABA1-F22D879F06FE}" type="pres">
      <dgm:prSet presAssocID="{06BDB3EA-AC28-47BE-92C1-B04CBF6FF85A}" presName="posSpace" presStyleCnt="0"/>
      <dgm:spPr/>
    </dgm:pt>
    <dgm:pt modelId="{DB5A3560-4558-4550-BEEE-478C80484C25}" type="pres">
      <dgm:prSet presAssocID="{06BDB3EA-AC28-47BE-92C1-B04CBF6FF85A}" presName="vertFlow" presStyleCnt="0"/>
      <dgm:spPr/>
    </dgm:pt>
    <dgm:pt modelId="{E1804ACE-3DDC-4B1B-BE5E-8D8AC3F1E015}" type="pres">
      <dgm:prSet presAssocID="{06BDB3EA-AC28-47BE-92C1-B04CBF6FF85A}" presName="topSpace" presStyleCnt="0"/>
      <dgm:spPr/>
    </dgm:pt>
    <dgm:pt modelId="{04D26EBC-3247-4D10-9B91-89B279457D7D}" type="pres">
      <dgm:prSet presAssocID="{06BDB3EA-AC28-47BE-92C1-B04CBF6FF85A}" presName="firstComp" presStyleCnt="0"/>
      <dgm:spPr/>
    </dgm:pt>
    <dgm:pt modelId="{5CD9CBB9-2696-44D9-BFCF-57B037E94DA2}" type="pres">
      <dgm:prSet presAssocID="{06BDB3EA-AC28-47BE-92C1-B04CBF6FF85A}" presName="firstChild" presStyleLbl="bgAccFollowNode1" presStyleIdx="1" presStyleCnt="3" custScaleX="536646" custScaleY="509922" custLinFactY="72803" custLinFactNeighborX="50194" custLinFactNeighborY="100000"/>
      <dgm:spPr/>
      <dgm:t>
        <a:bodyPr/>
        <a:lstStyle/>
        <a:p>
          <a:endParaRPr lang="zh-TW" altLang="en-US"/>
        </a:p>
      </dgm:t>
    </dgm:pt>
    <dgm:pt modelId="{313D523F-B821-4ADF-8390-31BC23DB1BE1}" type="pres">
      <dgm:prSet presAssocID="{06BDB3EA-AC28-47BE-92C1-B04CBF6FF85A}" presName="firstChildTx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1355D2-3E20-4E42-82E3-10831D680B8E}" type="pres">
      <dgm:prSet presAssocID="{06BDB3EA-AC28-47BE-92C1-B04CBF6FF85A}" presName="negSpace" presStyleCnt="0"/>
      <dgm:spPr/>
    </dgm:pt>
    <dgm:pt modelId="{1639C91C-06E0-4917-B5D1-BEC74C8E8757}" type="pres">
      <dgm:prSet presAssocID="{06BDB3EA-AC28-47BE-92C1-B04CBF6FF85A}" presName="circle" presStyleLbl="node1" presStyleIdx="1" presStyleCnt="3" custScaleX="1208057" custScaleY="744538" custLinFactX="-1700000" custLinFactY="15093" custLinFactNeighborX="-1776400" custLinFactNeighborY="100000"/>
      <dgm:spPr/>
      <dgm:t>
        <a:bodyPr/>
        <a:lstStyle/>
        <a:p>
          <a:endParaRPr lang="zh-TW" altLang="en-US"/>
        </a:p>
      </dgm:t>
    </dgm:pt>
    <dgm:pt modelId="{AE36EB5A-0A46-453C-9FB5-EF42AF50ADA4}" type="pres">
      <dgm:prSet presAssocID="{6C9DED20-20EE-47CA-8F77-B0B72BCD5307}" presName="transSpace" presStyleCnt="0"/>
      <dgm:spPr/>
    </dgm:pt>
    <dgm:pt modelId="{EB96D695-B239-4EFD-A42F-07EBC340BB72}" type="pres">
      <dgm:prSet presAssocID="{B117FA59-0231-41B9-B19F-4AD97FCC7B04}" presName="posSpace" presStyleCnt="0"/>
      <dgm:spPr/>
    </dgm:pt>
    <dgm:pt modelId="{287853B5-CFE2-483D-8AF6-B70CBB94AD0D}" type="pres">
      <dgm:prSet presAssocID="{B117FA59-0231-41B9-B19F-4AD97FCC7B04}" presName="vertFlow" presStyleCnt="0"/>
      <dgm:spPr/>
    </dgm:pt>
    <dgm:pt modelId="{49D98C45-A7CE-4033-9B13-25C050299967}" type="pres">
      <dgm:prSet presAssocID="{B117FA59-0231-41B9-B19F-4AD97FCC7B04}" presName="topSpace" presStyleCnt="0"/>
      <dgm:spPr/>
    </dgm:pt>
    <dgm:pt modelId="{71B755CB-69E1-4E90-9D61-5140B94D456A}" type="pres">
      <dgm:prSet presAssocID="{B117FA59-0231-41B9-B19F-4AD97FCC7B04}" presName="firstComp" presStyleCnt="0"/>
      <dgm:spPr/>
    </dgm:pt>
    <dgm:pt modelId="{31ED4238-CDC2-4DDD-A64F-E08E523C089F}" type="pres">
      <dgm:prSet presAssocID="{B117FA59-0231-41B9-B19F-4AD97FCC7B04}" presName="firstChild" presStyleLbl="bgAccFollowNode1" presStyleIdx="2" presStyleCnt="3" custScaleX="502621" custScaleY="338720" custLinFactX="-329050" custLinFactY="500000" custLinFactNeighborX="-400000" custLinFactNeighborY="571786"/>
      <dgm:spPr/>
      <dgm:t>
        <a:bodyPr/>
        <a:lstStyle/>
        <a:p>
          <a:endParaRPr lang="zh-TW" altLang="en-US"/>
        </a:p>
      </dgm:t>
    </dgm:pt>
    <dgm:pt modelId="{4AFDAA8C-A70F-4F41-8FAF-D85904D5A3BF}" type="pres">
      <dgm:prSet presAssocID="{B117FA59-0231-41B9-B19F-4AD97FCC7B04}" presName="firstChildTx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7BA43D9-6A9D-4015-B0EA-2F991D0150C6}" type="pres">
      <dgm:prSet presAssocID="{B117FA59-0231-41B9-B19F-4AD97FCC7B04}" presName="negSpace" presStyleCnt="0"/>
      <dgm:spPr/>
    </dgm:pt>
    <dgm:pt modelId="{6E21B26B-3538-4642-A431-48A51EDD84A7}" type="pres">
      <dgm:prSet presAssocID="{B117FA59-0231-41B9-B19F-4AD97FCC7B04}" presName="circle" presStyleLbl="node1" presStyleIdx="2" presStyleCnt="3" custScaleX="1079356" custScaleY="543795" custLinFactX="-2900000" custLinFactY="500000" custLinFactNeighborX="-2982101" custLinFactNeighborY="511911"/>
      <dgm:spPr/>
      <dgm:t>
        <a:bodyPr/>
        <a:lstStyle/>
        <a:p>
          <a:endParaRPr lang="zh-TW" altLang="en-US"/>
        </a:p>
      </dgm:t>
    </dgm:pt>
  </dgm:ptLst>
  <dgm:cxnLst>
    <dgm:cxn modelId="{9B2674F4-224B-4459-940D-8BB02A3ACF2F}" type="presOf" srcId="{B117FA59-0231-41B9-B19F-4AD97FCC7B04}" destId="{6E21B26B-3538-4642-A431-48A51EDD84A7}" srcOrd="0" destOrd="0" presId="urn:microsoft.com/office/officeart/2005/8/layout/hList9"/>
    <dgm:cxn modelId="{9EE65670-2BE8-475D-81EC-684E798E5765}" srcId="{3C849053-92C8-4FA6-8B91-997F29803177}" destId="{B117FA59-0231-41B9-B19F-4AD97FCC7B04}" srcOrd="2" destOrd="0" parTransId="{E2C6524A-9D59-4A11-B524-CAD7CD8CC7B5}" sibTransId="{AD6BF03B-6960-48AB-8211-07A773DD2D9A}"/>
    <dgm:cxn modelId="{954D40EE-2E5D-4502-91EC-413A78805257}" type="presOf" srcId="{06BDB3EA-AC28-47BE-92C1-B04CBF6FF85A}" destId="{1639C91C-06E0-4917-B5D1-BEC74C8E8757}" srcOrd="0" destOrd="0" presId="urn:microsoft.com/office/officeart/2005/8/layout/hList9"/>
    <dgm:cxn modelId="{D05C452B-E709-48EC-9D74-94F17A74337B}" srcId="{7D545EB0-78CF-4386-9C4B-4681B39F7570}" destId="{75B1BB09-3DED-454F-8554-E71389EC81BC}" srcOrd="0" destOrd="0" parTransId="{E320AC10-4CC5-484F-B5E4-3BACA29B8E2C}" sibTransId="{0FF34C1D-3B0E-4B8E-B5DC-5E8B49463648}"/>
    <dgm:cxn modelId="{4DBF859C-2DA9-474D-A3E6-3E70892476A8}" type="presOf" srcId="{C429962C-35A9-411F-AF0A-10E3860A0507}" destId="{31ED4238-CDC2-4DDD-A64F-E08E523C089F}" srcOrd="0" destOrd="0" presId="urn:microsoft.com/office/officeart/2005/8/layout/hList9"/>
    <dgm:cxn modelId="{79F97E68-F05D-41A0-B81C-4BF4520E37F3}" type="presOf" srcId="{C429962C-35A9-411F-AF0A-10E3860A0507}" destId="{4AFDAA8C-A70F-4F41-8FAF-D85904D5A3BF}" srcOrd="1" destOrd="0" presId="urn:microsoft.com/office/officeart/2005/8/layout/hList9"/>
    <dgm:cxn modelId="{5A908E27-7F59-4822-8137-65026A5C894C}" srcId="{3C849053-92C8-4FA6-8B91-997F29803177}" destId="{06BDB3EA-AC28-47BE-92C1-B04CBF6FF85A}" srcOrd="1" destOrd="0" parTransId="{E5AD62F1-1435-4B79-A67E-51B537647750}" sibTransId="{6C9DED20-20EE-47CA-8F77-B0B72BCD5307}"/>
    <dgm:cxn modelId="{E9886501-4AAD-4DE6-95C4-ED893EB40E87}" type="presOf" srcId="{3C849053-92C8-4FA6-8B91-997F29803177}" destId="{59793FC9-BC78-42C6-9B1E-8C4716FE788C}" srcOrd="0" destOrd="0" presId="urn:microsoft.com/office/officeart/2005/8/layout/hList9"/>
    <dgm:cxn modelId="{A1ABA142-5E93-48C4-846C-790000540708}" type="presOf" srcId="{7D545EB0-78CF-4386-9C4B-4681B39F7570}" destId="{16C978A1-4993-4252-B7D6-132204EFD53D}" srcOrd="0" destOrd="0" presId="urn:microsoft.com/office/officeart/2005/8/layout/hList9"/>
    <dgm:cxn modelId="{BCD19B5C-1750-4B3E-9CF1-BE33C0C48867}" type="presOf" srcId="{75B1BB09-3DED-454F-8554-E71389EC81BC}" destId="{37B8A2AE-CCC7-43A0-8951-589E44E9E677}" srcOrd="1" destOrd="0" presId="urn:microsoft.com/office/officeart/2005/8/layout/hList9"/>
    <dgm:cxn modelId="{E6EB75C2-51C2-43E1-AE57-AA8EDACD61AB}" srcId="{B117FA59-0231-41B9-B19F-4AD97FCC7B04}" destId="{C429962C-35A9-411F-AF0A-10E3860A0507}" srcOrd="0" destOrd="0" parTransId="{219E5FF6-1496-4EAA-A363-F31C90F027DD}" sibTransId="{1A52A66D-3A82-4ADC-87CE-48FB900B5B57}"/>
    <dgm:cxn modelId="{70616F3B-3243-46ED-97C6-BCCBF9D0D74B}" srcId="{06BDB3EA-AC28-47BE-92C1-B04CBF6FF85A}" destId="{4CDEFDCF-5D68-4188-BCA7-9FDC85CC22C6}" srcOrd="0" destOrd="0" parTransId="{08BDBD77-D376-44C0-95E6-3C8739E2753B}" sibTransId="{24AE4552-17EC-47D1-9D20-D3356672FA49}"/>
    <dgm:cxn modelId="{D0A406CE-F1D9-40BE-8FA7-C4D81F3C3FE1}" type="presOf" srcId="{75B1BB09-3DED-454F-8554-E71389EC81BC}" destId="{6DD97728-8753-4B3D-BBF9-F626791C64EF}" srcOrd="0" destOrd="0" presId="urn:microsoft.com/office/officeart/2005/8/layout/hList9"/>
    <dgm:cxn modelId="{7E600D34-DB33-4D2E-B01F-21AABCAB685A}" srcId="{3C849053-92C8-4FA6-8B91-997F29803177}" destId="{7D545EB0-78CF-4386-9C4B-4681B39F7570}" srcOrd="0" destOrd="0" parTransId="{247C9CF0-66CA-46E7-A140-BAC23B31E924}" sibTransId="{AD54F4A0-281A-47E4-B3D2-11B01E899A2D}"/>
    <dgm:cxn modelId="{C55C4DFB-92CE-49BE-A960-D44CF04BF51B}" type="presOf" srcId="{4CDEFDCF-5D68-4188-BCA7-9FDC85CC22C6}" destId="{313D523F-B821-4ADF-8390-31BC23DB1BE1}" srcOrd="1" destOrd="0" presId="urn:microsoft.com/office/officeart/2005/8/layout/hList9"/>
    <dgm:cxn modelId="{D991F508-EA92-4D36-9D9B-7CB9745DDD01}" type="presOf" srcId="{4CDEFDCF-5D68-4188-BCA7-9FDC85CC22C6}" destId="{5CD9CBB9-2696-44D9-BFCF-57B037E94DA2}" srcOrd="0" destOrd="0" presId="urn:microsoft.com/office/officeart/2005/8/layout/hList9"/>
    <dgm:cxn modelId="{6FA7BBBC-CAEB-4FD2-B1BE-1F2332D04A63}" type="presParOf" srcId="{59793FC9-BC78-42C6-9B1E-8C4716FE788C}" destId="{F4C540A5-A061-41D9-B32F-17F8AEEB88B8}" srcOrd="0" destOrd="0" presId="urn:microsoft.com/office/officeart/2005/8/layout/hList9"/>
    <dgm:cxn modelId="{29725F47-C127-4709-8428-D2907C75F7B8}" type="presParOf" srcId="{59793FC9-BC78-42C6-9B1E-8C4716FE788C}" destId="{8460D8BF-A389-40AE-B810-45DC374EF0D1}" srcOrd="1" destOrd="0" presId="urn:microsoft.com/office/officeart/2005/8/layout/hList9"/>
    <dgm:cxn modelId="{5C92977A-ED53-49BA-B025-43F069E9DB69}" type="presParOf" srcId="{8460D8BF-A389-40AE-B810-45DC374EF0D1}" destId="{98672621-F9D4-40A8-B819-BC44EB87F4E3}" srcOrd="0" destOrd="0" presId="urn:microsoft.com/office/officeart/2005/8/layout/hList9"/>
    <dgm:cxn modelId="{5842CC27-2D53-4550-A2C9-8365B19E5582}" type="presParOf" srcId="{8460D8BF-A389-40AE-B810-45DC374EF0D1}" destId="{1DE1E2F3-2039-4C37-8B6D-6B91E72A46D9}" srcOrd="1" destOrd="0" presId="urn:microsoft.com/office/officeart/2005/8/layout/hList9"/>
    <dgm:cxn modelId="{CB210859-F76B-4173-A4DC-28B805B08A13}" type="presParOf" srcId="{1DE1E2F3-2039-4C37-8B6D-6B91E72A46D9}" destId="{6DD97728-8753-4B3D-BBF9-F626791C64EF}" srcOrd="0" destOrd="0" presId="urn:microsoft.com/office/officeart/2005/8/layout/hList9"/>
    <dgm:cxn modelId="{61B4DB6E-B56C-4A8A-878D-0DCDFDF25B07}" type="presParOf" srcId="{1DE1E2F3-2039-4C37-8B6D-6B91E72A46D9}" destId="{37B8A2AE-CCC7-43A0-8951-589E44E9E677}" srcOrd="1" destOrd="0" presId="urn:microsoft.com/office/officeart/2005/8/layout/hList9"/>
    <dgm:cxn modelId="{C77E7256-BBDC-4869-B34B-702CC67D3DA0}" type="presParOf" srcId="{59793FC9-BC78-42C6-9B1E-8C4716FE788C}" destId="{C6D8C35E-86D2-45B5-BF21-8BE6F4926B26}" srcOrd="2" destOrd="0" presId="urn:microsoft.com/office/officeart/2005/8/layout/hList9"/>
    <dgm:cxn modelId="{9D4658DA-DA18-4D8B-9320-5396B6910235}" type="presParOf" srcId="{59793FC9-BC78-42C6-9B1E-8C4716FE788C}" destId="{16C978A1-4993-4252-B7D6-132204EFD53D}" srcOrd="3" destOrd="0" presId="urn:microsoft.com/office/officeart/2005/8/layout/hList9"/>
    <dgm:cxn modelId="{12B756BC-DD10-4C06-92AD-20F19232C3F9}" type="presParOf" srcId="{59793FC9-BC78-42C6-9B1E-8C4716FE788C}" destId="{B558933E-EA45-4DB1-B79C-3975E7C40BF2}" srcOrd="4" destOrd="0" presId="urn:microsoft.com/office/officeart/2005/8/layout/hList9"/>
    <dgm:cxn modelId="{74684ED0-4C90-4DF9-89E5-487B5A9BB303}" type="presParOf" srcId="{59793FC9-BC78-42C6-9B1E-8C4716FE788C}" destId="{CE51ADE9-D1B7-4BED-ABA1-F22D879F06FE}" srcOrd="5" destOrd="0" presId="urn:microsoft.com/office/officeart/2005/8/layout/hList9"/>
    <dgm:cxn modelId="{A845681A-E378-44D2-9609-B880AE1E4211}" type="presParOf" srcId="{59793FC9-BC78-42C6-9B1E-8C4716FE788C}" destId="{DB5A3560-4558-4550-BEEE-478C80484C25}" srcOrd="6" destOrd="0" presId="urn:microsoft.com/office/officeart/2005/8/layout/hList9"/>
    <dgm:cxn modelId="{CABC095A-30C8-4617-B5AA-7607C68F13C9}" type="presParOf" srcId="{DB5A3560-4558-4550-BEEE-478C80484C25}" destId="{E1804ACE-3DDC-4B1B-BE5E-8D8AC3F1E015}" srcOrd="0" destOrd="0" presId="urn:microsoft.com/office/officeart/2005/8/layout/hList9"/>
    <dgm:cxn modelId="{F3DA4EE8-B155-42D0-BCAA-D5556857ACB3}" type="presParOf" srcId="{DB5A3560-4558-4550-BEEE-478C80484C25}" destId="{04D26EBC-3247-4D10-9B91-89B279457D7D}" srcOrd="1" destOrd="0" presId="urn:microsoft.com/office/officeart/2005/8/layout/hList9"/>
    <dgm:cxn modelId="{D342F7DE-FCF6-4A6A-ABC0-84CCAC9BBB9E}" type="presParOf" srcId="{04D26EBC-3247-4D10-9B91-89B279457D7D}" destId="{5CD9CBB9-2696-44D9-BFCF-57B037E94DA2}" srcOrd="0" destOrd="0" presId="urn:microsoft.com/office/officeart/2005/8/layout/hList9"/>
    <dgm:cxn modelId="{B8FBE7EC-400A-4061-9425-4CCE43BCB60E}" type="presParOf" srcId="{04D26EBC-3247-4D10-9B91-89B279457D7D}" destId="{313D523F-B821-4ADF-8390-31BC23DB1BE1}" srcOrd="1" destOrd="0" presId="urn:microsoft.com/office/officeart/2005/8/layout/hList9"/>
    <dgm:cxn modelId="{C435B90C-E1A5-4F68-998A-5F6637CD91F7}" type="presParOf" srcId="{59793FC9-BC78-42C6-9B1E-8C4716FE788C}" destId="{3F1355D2-3E20-4E42-82E3-10831D680B8E}" srcOrd="7" destOrd="0" presId="urn:microsoft.com/office/officeart/2005/8/layout/hList9"/>
    <dgm:cxn modelId="{3F6BB398-8AAD-4474-86E9-EDE9F4D0074D}" type="presParOf" srcId="{59793FC9-BC78-42C6-9B1E-8C4716FE788C}" destId="{1639C91C-06E0-4917-B5D1-BEC74C8E8757}" srcOrd="8" destOrd="0" presId="urn:microsoft.com/office/officeart/2005/8/layout/hList9"/>
    <dgm:cxn modelId="{2B986A7C-FF8F-4E4D-90F9-D0F14DE22198}" type="presParOf" srcId="{59793FC9-BC78-42C6-9B1E-8C4716FE788C}" destId="{AE36EB5A-0A46-453C-9FB5-EF42AF50ADA4}" srcOrd="9" destOrd="0" presId="urn:microsoft.com/office/officeart/2005/8/layout/hList9"/>
    <dgm:cxn modelId="{9824EEA3-33FA-4CC7-A796-D332E0B99140}" type="presParOf" srcId="{59793FC9-BC78-42C6-9B1E-8C4716FE788C}" destId="{EB96D695-B239-4EFD-A42F-07EBC340BB72}" srcOrd="10" destOrd="0" presId="urn:microsoft.com/office/officeart/2005/8/layout/hList9"/>
    <dgm:cxn modelId="{DC6E7D30-E255-4310-90BF-01655111C1EE}" type="presParOf" srcId="{59793FC9-BC78-42C6-9B1E-8C4716FE788C}" destId="{287853B5-CFE2-483D-8AF6-B70CBB94AD0D}" srcOrd="11" destOrd="0" presId="urn:microsoft.com/office/officeart/2005/8/layout/hList9"/>
    <dgm:cxn modelId="{3F78363F-C3F2-4BFA-A706-FF01B9F7C920}" type="presParOf" srcId="{287853B5-CFE2-483D-8AF6-B70CBB94AD0D}" destId="{49D98C45-A7CE-4033-9B13-25C050299967}" srcOrd="0" destOrd="0" presId="urn:microsoft.com/office/officeart/2005/8/layout/hList9"/>
    <dgm:cxn modelId="{657B52A1-A666-4C74-A207-D8C3DC98A2FE}" type="presParOf" srcId="{287853B5-CFE2-483D-8AF6-B70CBB94AD0D}" destId="{71B755CB-69E1-4E90-9D61-5140B94D456A}" srcOrd="1" destOrd="0" presId="urn:microsoft.com/office/officeart/2005/8/layout/hList9"/>
    <dgm:cxn modelId="{D28E12FB-814B-4782-A5DC-D3BBF319D6A8}" type="presParOf" srcId="{71B755CB-69E1-4E90-9D61-5140B94D456A}" destId="{31ED4238-CDC2-4DDD-A64F-E08E523C089F}" srcOrd="0" destOrd="0" presId="urn:microsoft.com/office/officeart/2005/8/layout/hList9"/>
    <dgm:cxn modelId="{CFE53019-1AFB-4EF0-84BF-CFEE86A39E4C}" type="presParOf" srcId="{71B755CB-69E1-4E90-9D61-5140B94D456A}" destId="{4AFDAA8C-A70F-4F41-8FAF-D85904D5A3BF}" srcOrd="1" destOrd="0" presId="urn:microsoft.com/office/officeart/2005/8/layout/hList9"/>
    <dgm:cxn modelId="{8AA63C0C-140A-4110-AAAB-68D715072C0D}" type="presParOf" srcId="{59793FC9-BC78-42C6-9B1E-8C4716FE788C}" destId="{27BA43D9-6A9D-4015-B0EA-2F991D0150C6}" srcOrd="12" destOrd="0" presId="urn:microsoft.com/office/officeart/2005/8/layout/hList9"/>
    <dgm:cxn modelId="{2EF933B0-0574-4EC4-B5CC-57E66E70C2BC}" type="presParOf" srcId="{59793FC9-BC78-42C6-9B1E-8C4716FE788C}" destId="{6E21B26B-3538-4642-A431-48A51EDD84A7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D67E6D3-22F0-4B1D-B080-F94807AF45EE}" type="doc">
      <dgm:prSet loTypeId="urn:microsoft.com/office/officeart/2005/8/layout/hList9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3289B65C-889A-4993-99F0-A9A8ACE64EC4}">
      <dgm:prSet phldrT="[文字]" custT="1"/>
      <dgm:spPr/>
      <dgm:t>
        <a:bodyPr anchor="t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000" b="1" dirty="0" smtClean="0">
              <a:effectLst/>
              <a:latin typeface="標楷體" pitchFamily="65" charset="-120"/>
              <a:ea typeface="標楷體" pitchFamily="65" charset="-120"/>
            </a:rPr>
            <a:t>When</a:t>
          </a:r>
          <a:r>
            <a:rPr lang="zh-TW" altLang="en-US" sz="2000" b="1" dirty="0" smtClean="0">
              <a:effectLst/>
              <a:latin typeface="標楷體" pitchFamily="65" charset="-120"/>
              <a:ea typeface="標楷體" pitchFamily="65" charset="-120"/>
            </a:rPr>
            <a:t>時間</a:t>
          </a:r>
        </a:p>
        <a:p>
          <a:pPr algn="ctr"/>
          <a:endParaRPr lang="zh-TW" altLang="en-US" sz="2900" dirty="0"/>
        </a:p>
      </dgm:t>
    </dgm:pt>
    <dgm:pt modelId="{44D92AC5-C610-408D-B1B5-5E96FC8CB8A7}" type="parTrans" cxnId="{DA97BEB6-B375-42C9-99C8-C5ECC678BC39}">
      <dgm:prSet/>
      <dgm:spPr/>
      <dgm:t>
        <a:bodyPr/>
        <a:lstStyle/>
        <a:p>
          <a:endParaRPr lang="zh-TW" altLang="en-US"/>
        </a:p>
      </dgm:t>
    </dgm:pt>
    <dgm:pt modelId="{036E33D7-ED7F-49E7-ADB9-ED48FE60188E}" type="sibTrans" cxnId="{DA97BEB6-B375-42C9-99C8-C5ECC678BC39}">
      <dgm:prSet/>
      <dgm:spPr/>
      <dgm:t>
        <a:bodyPr/>
        <a:lstStyle/>
        <a:p>
          <a:endParaRPr lang="zh-TW" altLang="en-US"/>
        </a:p>
      </dgm:t>
    </dgm:pt>
    <dgm:pt modelId="{F4084374-DB9A-4CA3-80D4-821ED55A23D6}">
      <dgm:prSet phldrT="[文字]" custT="1"/>
      <dgm:spPr/>
      <dgm:t>
        <a:bodyPr/>
        <a:lstStyle/>
        <a:p>
          <a:r>
            <a:rPr lang="zh-TW" altLang="en-US" sz="2000" b="0" dirty="0" smtClean="0">
              <a:latin typeface="標楷體" pitchFamily="65" charset="-120"/>
              <a:ea typeface="標楷體" pitchFamily="65" charset="-120"/>
            </a:rPr>
            <a:t>網路</a:t>
          </a:r>
          <a:r>
            <a:rPr lang="en-US" altLang="zh-TW" sz="2000" b="0" dirty="0" smtClean="0">
              <a:latin typeface="標楷體" pitchFamily="65" charset="-120"/>
              <a:ea typeface="標楷體" pitchFamily="65" charset="-120"/>
            </a:rPr>
            <a:t>24</a:t>
          </a:r>
          <a:r>
            <a:rPr lang="zh-TW" altLang="en-US" sz="2000" b="0" dirty="0" smtClean="0">
              <a:latin typeface="標楷體" pitchFamily="65" charset="-120"/>
              <a:ea typeface="標楷體" pitchFamily="65" charset="-120"/>
            </a:rPr>
            <a:t>小時銷售</a:t>
          </a:r>
          <a:endParaRPr lang="en-US" altLang="zh-TW" sz="2000" b="0" dirty="0" smtClean="0">
            <a:latin typeface="標楷體" pitchFamily="65" charset="-120"/>
            <a:ea typeface="標楷體" pitchFamily="65" charset="-120"/>
          </a:endParaRPr>
        </a:p>
        <a:p>
          <a:r>
            <a:rPr lang="zh-TW" altLang="en-US" sz="2000" b="0" dirty="0" smtClean="0">
              <a:latin typeface="標楷體" pitchFamily="65" charset="-120"/>
              <a:ea typeface="標楷體" pitchFamily="65" charset="-120"/>
            </a:rPr>
            <a:t>實體店面約一天</a:t>
          </a:r>
          <a:r>
            <a:rPr lang="en-US" altLang="zh-TW" sz="2000" b="0" dirty="0" smtClean="0">
              <a:latin typeface="標楷體" pitchFamily="65" charset="-120"/>
              <a:ea typeface="標楷體" pitchFamily="65" charset="-120"/>
            </a:rPr>
            <a:t>8</a:t>
          </a:r>
          <a:r>
            <a:rPr lang="zh-TW" altLang="en-US" sz="2000" b="0" dirty="0" smtClean="0">
              <a:latin typeface="標楷體" pitchFamily="65" charset="-120"/>
              <a:ea typeface="標楷體" pitchFamily="65" charset="-120"/>
            </a:rPr>
            <a:t>小時</a:t>
          </a:r>
          <a:endParaRPr lang="zh-TW" altLang="en-US" sz="2000" b="0" dirty="0"/>
        </a:p>
      </dgm:t>
    </dgm:pt>
    <dgm:pt modelId="{F4C46DC4-69C9-4EBC-8EBA-735661C2587C}" type="parTrans" cxnId="{F82F8236-F45B-42E1-8613-58FE8AFA5D98}">
      <dgm:prSet/>
      <dgm:spPr/>
      <dgm:t>
        <a:bodyPr/>
        <a:lstStyle/>
        <a:p>
          <a:endParaRPr lang="zh-TW" altLang="en-US"/>
        </a:p>
      </dgm:t>
    </dgm:pt>
    <dgm:pt modelId="{730C1443-FB60-48C8-88E5-2452674E1355}" type="sibTrans" cxnId="{F82F8236-F45B-42E1-8613-58FE8AFA5D98}">
      <dgm:prSet/>
      <dgm:spPr/>
      <dgm:t>
        <a:bodyPr/>
        <a:lstStyle/>
        <a:p>
          <a:endParaRPr lang="zh-TW" altLang="en-US"/>
        </a:p>
      </dgm:t>
    </dgm:pt>
    <dgm:pt modelId="{0071696A-EFEA-4CDC-8B2D-6DA42A8C87C5}">
      <dgm:prSet phldrT="[文字]" custT="1"/>
      <dgm:spPr/>
      <dgm:t>
        <a:bodyPr anchor="t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rPr>
            <a:t>Where</a:t>
          </a:r>
          <a:r>
            <a:rPr lang="zh-TW" altLang="en-US" sz="2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rPr>
            <a:t>地點 </a:t>
          </a:r>
        </a:p>
        <a:p>
          <a:pPr algn="ctr"/>
          <a:endParaRPr lang="zh-TW" altLang="en-US" sz="2400" dirty="0"/>
        </a:p>
      </dgm:t>
    </dgm:pt>
    <dgm:pt modelId="{C5EAE7E6-EF66-453A-AF72-CB73A9F3F328}" type="parTrans" cxnId="{CFFF6FE1-8D33-443B-94EA-4EEADC021DA4}">
      <dgm:prSet/>
      <dgm:spPr/>
      <dgm:t>
        <a:bodyPr/>
        <a:lstStyle/>
        <a:p>
          <a:endParaRPr lang="zh-TW" altLang="en-US"/>
        </a:p>
      </dgm:t>
    </dgm:pt>
    <dgm:pt modelId="{B36C7801-48BF-4B2A-8694-93EB5A4591F5}" type="sibTrans" cxnId="{CFFF6FE1-8D33-443B-94EA-4EEADC021DA4}">
      <dgm:prSet/>
      <dgm:spPr/>
      <dgm:t>
        <a:bodyPr/>
        <a:lstStyle/>
        <a:p>
          <a:endParaRPr lang="zh-TW" altLang="en-US"/>
        </a:p>
      </dgm:t>
    </dgm:pt>
    <dgm:pt modelId="{CDF3FF65-8467-4D3B-8941-5C84DE3BA82C}">
      <dgm:prSet phldrT="[文字]" custT="1"/>
      <dgm:spPr/>
      <dgm:t>
        <a:bodyPr/>
        <a:lstStyle/>
        <a:p>
          <a:pPr rtl="0"/>
          <a:r>
            <a:rPr lang="zh-TW" altLang="en-US" sz="2000" b="1" dirty="0" smtClean="0">
              <a:latin typeface="標楷體" pitchFamily="65" charset="-120"/>
              <a:ea typeface="標楷體" pitchFamily="65" charset="-120"/>
            </a:rPr>
            <a:t>台灣</a:t>
          </a:r>
          <a:endParaRPr lang="zh-TW" altLang="en-US" sz="2000" dirty="0"/>
        </a:p>
      </dgm:t>
    </dgm:pt>
    <dgm:pt modelId="{3F0D8F16-A7DB-4D0F-B6C2-9987D0657F50}" type="parTrans" cxnId="{1B996D27-CFB0-4B82-924C-CAC6EDD31964}">
      <dgm:prSet/>
      <dgm:spPr/>
      <dgm:t>
        <a:bodyPr/>
        <a:lstStyle/>
        <a:p>
          <a:endParaRPr lang="zh-TW" altLang="en-US"/>
        </a:p>
      </dgm:t>
    </dgm:pt>
    <dgm:pt modelId="{86140EF1-17BF-44FA-AD67-5E94EDCFB751}" type="sibTrans" cxnId="{1B996D27-CFB0-4B82-924C-CAC6EDD31964}">
      <dgm:prSet/>
      <dgm:spPr/>
      <dgm:t>
        <a:bodyPr/>
        <a:lstStyle/>
        <a:p>
          <a:endParaRPr lang="zh-TW" altLang="en-US"/>
        </a:p>
      </dgm:t>
    </dgm:pt>
    <dgm:pt modelId="{ABEFFB4C-3237-48F5-A08B-A008B7DA2C50}" type="pres">
      <dgm:prSet presAssocID="{0D67E6D3-22F0-4B1D-B080-F94807AF45EE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AE2EC6ED-4C9B-49A6-A6CF-9D150D823D14}" type="pres">
      <dgm:prSet presAssocID="{3289B65C-889A-4993-99F0-A9A8ACE64EC4}" presName="posSpace" presStyleCnt="0"/>
      <dgm:spPr/>
    </dgm:pt>
    <dgm:pt modelId="{8A9D0AC3-33EC-4420-86EC-2615C1963559}" type="pres">
      <dgm:prSet presAssocID="{3289B65C-889A-4993-99F0-A9A8ACE64EC4}" presName="vertFlow" presStyleCnt="0"/>
      <dgm:spPr/>
    </dgm:pt>
    <dgm:pt modelId="{DA57B963-9AE8-4066-B7E8-F277C768DC5E}" type="pres">
      <dgm:prSet presAssocID="{3289B65C-889A-4993-99F0-A9A8ACE64EC4}" presName="topSpace" presStyleCnt="0"/>
      <dgm:spPr/>
    </dgm:pt>
    <dgm:pt modelId="{35C592AF-16D5-427D-9B3B-7B48C90FA5AB}" type="pres">
      <dgm:prSet presAssocID="{3289B65C-889A-4993-99F0-A9A8ACE64EC4}" presName="firstComp" presStyleCnt="0"/>
      <dgm:spPr/>
    </dgm:pt>
    <dgm:pt modelId="{20751EDF-9B63-400E-8FBC-B7BA00DC5F6F}" type="pres">
      <dgm:prSet presAssocID="{3289B65C-889A-4993-99F0-A9A8ACE64EC4}" presName="firstChild" presStyleLbl="bgAccFollowNode1" presStyleIdx="0" presStyleCnt="2" custFlipHor="1" custScaleX="120010" custScaleY="39800" custLinFactNeighborX="8225" custLinFactNeighborY="-16985"/>
      <dgm:spPr/>
      <dgm:t>
        <a:bodyPr/>
        <a:lstStyle/>
        <a:p>
          <a:endParaRPr lang="zh-TW" altLang="en-US"/>
        </a:p>
      </dgm:t>
    </dgm:pt>
    <dgm:pt modelId="{100D7706-3350-4494-BE89-95A8FBCCED46}" type="pres">
      <dgm:prSet presAssocID="{3289B65C-889A-4993-99F0-A9A8ACE64EC4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C37A8C-1258-43A0-A7D9-589FA51BCA23}" type="pres">
      <dgm:prSet presAssocID="{3289B65C-889A-4993-99F0-A9A8ACE64EC4}" presName="negSpace" presStyleCnt="0"/>
      <dgm:spPr/>
    </dgm:pt>
    <dgm:pt modelId="{B9A4911E-5C21-45F8-9494-A2839FDF0188}" type="pres">
      <dgm:prSet presAssocID="{3289B65C-889A-4993-99F0-A9A8ACE64EC4}" presName="circle" presStyleLbl="node1" presStyleIdx="0" presStyleCnt="2" custFlipHor="1" custScaleX="82924" custScaleY="45561" custLinFactNeighborX="-14001" custLinFactNeighborY="18525"/>
      <dgm:spPr/>
      <dgm:t>
        <a:bodyPr/>
        <a:lstStyle/>
        <a:p>
          <a:endParaRPr lang="zh-TW" altLang="en-US"/>
        </a:p>
      </dgm:t>
    </dgm:pt>
    <dgm:pt modelId="{12C1FAB1-BB9F-4375-8C25-349B4D2BCF33}" type="pres">
      <dgm:prSet presAssocID="{036E33D7-ED7F-49E7-ADB9-ED48FE60188E}" presName="transSpace" presStyleCnt="0"/>
      <dgm:spPr/>
    </dgm:pt>
    <dgm:pt modelId="{016DA409-E9DB-4477-8BB6-1B3F5A512211}" type="pres">
      <dgm:prSet presAssocID="{0071696A-EFEA-4CDC-8B2D-6DA42A8C87C5}" presName="posSpace" presStyleCnt="0"/>
      <dgm:spPr/>
    </dgm:pt>
    <dgm:pt modelId="{9F038C32-2826-4F64-B1D6-5E20506BB6D3}" type="pres">
      <dgm:prSet presAssocID="{0071696A-EFEA-4CDC-8B2D-6DA42A8C87C5}" presName="vertFlow" presStyleCnt="0"/>
      <dgm:spPr/>
    </dgm:pt>
    <dgm:pt modelId="{5AE32A65-E979-4579-A1D2-495CD97D96D3}" type="pres">
      <dgm:prSet presAssocID="{0071696A-EFEA-4CDC-8B2D-6DA42A8C87C5}" presName="topSpace" presStyleCnt="0"/>
      <dgm:spPr/>
    </dgm:pt>
    <dgm:pt modelId="{7F219F33-FCA6-4CE5-A9B7-D0DEB578FE35}" type="pres">
      <dgm:prSet presAssocID="{0071696A-EFEA-4CDC-8B2D-6DA42A8C87C5}" presName="firstComp" presStyleCnt="0"/>
      <dgm:spPr/>
    </dgm:pt>
    <dgm:pt modelId="{D40D31CB-EA27-43C0-8036-776E48A8C3CC}" type="pres">
      <dgm:prSet presAssocID="{0071696A-EFEA-4CDC-8B2D-6DA42A8C87C5}" presName="firstChild" presStyleLbl="bgAccFollowNode1" presStyleIdx="1" presStyleCnt="2" custFlipHor="1" custScaleX="82122" custScaleY="21651" custLinFactNeighborX="-19720" custLinFactNeighborY="28983"/>
      <dgm:spPr/>
      <dgm:t>
        <a:bodyPr/>
        <a:lstStyle/>
        <a:p>
          <a:endParaRPr lang="zh-TW" altLang="en-US"/>
        </a:p>
      </dgm:t>
    </dgm:pt>
    <dgm:pt modelId="{7B9D84E7-213D-4BE1-AD13-FA081E3FB3AA}" type="pres">
      <dgm:prSet presAssocID="{0071696A-EFEA-4CDC-8B2D-6DA42A8C87C5}" presName="first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BDDD285-613E-4502-8CB0-A02352D58659}" type="pres">
      <dgm:prSet presAssocID="{0071696A-EFEA-4CDC-8B2D-6DA42A8C87C5}" presName="negSpace" presStyleCnt="0"/>
      <dgm:spPr/>
    </dgm:pt>
    <dgm:pt modelId="{3D64A3F2-560E-4FF4-B7F6-B45677716F28}" type="pres">
      <dgm:prSet presAssocID="{0071696A-EFEA-4CDC-8B2D-6DA42A8C87C5}" presName="circle" presStyleLbl="node1" presStyleIdx="1" presStyleCnt="2" custAng="10800000" custFlipVert="1" custFlipHor="1" custScaleX="98284" custScaleY="28804" custLinFactNeighborX="7140" custLinFactNeighborY="66854"/>
      <dgm:spPr/>
      <dgm:t>
        <a:bodyPr/>
        <a:lstStyle/>
        <a:p>
          <a:endParaRPr lang="zh-TW" altLang="en-US"/>
        </a:p>
      </dgm:t>
    </dgm:pt>
  </dgm:ptLst>
  <dgm:cxnLst>
    <dgm:cxn modelId="{827E9F0C-1DAD-4190-A3AE-BCD0C63249DA}" type="presOf" srcId="{3289B65C-889A-4993-99F0-A9A8ACE64EC4}" destId="{B9A4911E-5C21-45F8-9494-A2839FDF0188}" srcOrd="0" destOrd="0" presId="urn:microsoft.com/office/officeart/2005/8/layout/hList9"/>
    <dgm:cxn modelId="{DA97BEB6-B375-42C9-99C8-C5ECC678BC39}" srcId="{0D67E6D3-22F0-4B1D-B080-F94807AF45EE}" destId="{3289B65C-889A-4993-99F0-A9A8ACE64EC4}" srcOrd="0" destOrd="0" parTransId="{44D92AC5-C610-408D-B1B5-5E96FC8CB8A7}" sibTransId="{036E33D7-ED7F-49E7-ADB9-ED48FE60188E}"/>
    <dgm:cxn modelId="{B1F295BC-1253-4DAD-8870-64CFD6CBBA62}" type="presOf" srcId="{0D67E6D3-22F0-4B1D-B080-F94807AF45EE}" destId="{ABEFFB4C-3237-48F5-A08B-A008B7DA2C50}" srcOrd="0" destOrd="0" presId="urn:microsoft.com/office/officeart/2005/8/layout/hList9"/>
    <dgm:cxn modelId="{1B996D27-CFB0-4B82-924C-CAC6EDD31964}" srcId="{0071696A-EFEA-4CDC-8B2D-6DA42A8C87C5}" destId="{CDF3FF65-8467-4D3B-8941-5C84DE3BA82C}" srcOrd="0" destOrd="0" parTransId="{3F0D8F16-A7DB-4D0F-B6C2-9987D0657F50}" sibTransId="{86140EF1-17BF-44FA-AD67-5E94EDCFB751}"/>
    <dgm:cxn modelId="{CFFF6FE1-8D33-443B-94EA-4EEADC021DA4}" srcId="{0D67E6D3-22F0-4B1D-B080-F94807AF45EE}" destId="{0071696A-EFEA-4CDC-8B2D-6DA42A8C87C5}" srcOrd="1" destOrd="0" parTransId="{C5EAE7E6-EF66-453A-AF72-CB73A9F3F328}" sibTransId="{B36C7801-48BF-4B2A-8694-93EB5A4591F5}"/>
    <dgm:cxn modelId="{D2F23C68-088D-48DA-9589-DB7BDDE0CF2F}" type="presOf" srcId="{CDF3FF65-8467-4D3B-8941-5C84DE3BA82C}" destId="{7B9D84E7-213D-4BE1-AD13-FA081E3FB3AA}" srcOrd="1" destOrd="0" presId="urn:microsoft.com/office/officeart/2005/8/layout/hList9"/>
    <dgm:cxn modelId="{DD916A6B-8853-4D2A-A7DE-89EDF2F6846D}" type="presOf" srcId="{CDF3FF65-8467-4D3B-8941-5C84DE3BA82C}" destId="{D40D31CB-EA27-43C0-8036-776E48A8C3CC}" srcOrd="0" destOrd="0" presId="urn:microsoft.com/office/officeart/2005/8/layout/hList9"/>
    <dgm:cxn modelId="{F82F8236-F45B-42E1-8613-58FE8AFA5D98}" srcId="{3289B65C-889A-4993-99F0-A9A8ACE64EC4}" destId="{F4084374-DB9A-4CA3-80D4-821ED55A23D6}" srcOrd="0" destOrd="0" parTransId="{F4C46DC4-69C9-4EBC-8EBA-735661C2587C}" sibTransId="{730C1443-FB60-48C8-88E5-2452674E1355}"/>
    <dgm:cxn modelId="{187D58EE-FE6D-4A75-B5A7-2CBC676FDE42}" type="presOf" srcId="{F4084374-DB9A-4CA3-80D4-821ED55A23D6}" destId="{100D7706-3350-4494-BE89-95A8FBCCED46}" srcOrd="1" destOrd="0" presId="urn:microsoft.com/office/officeart/2005/8/layout/hList9"/>
    <dgm:cxn modelId="{ECF490AE-F157-40EF-B3D3-D7B4847DDA0D}" type="presOf" srcId="{F4084374-DB9A-4CA3-80D4-821ED55A23D6}" destId="{20751EDF-9B63-400E-8FBC-B7BA00DC5F6F}" srcOrd="0" destOrd="0" presId="urn:microsoft.com/office/officeart/2005/8/layout/hList9"/>
    <dgm:cxn modelId="{874340AA-C1E1-41F3-AC7B-60AE323B7022}" type="presOf" srcId="{0071696A-EFEA-4CDC-8B2D-6DA42A8C87C5}" destId="{3D64A3F2-560E-4FF4-B7F6-B45677716F28}" srcOrd="0" destOrd="0" presId="urn:microsoft.com/office/officeart/2005/8/layout/hList9"/>
    <dgm:cxn modelId="{ED503815-BD2C-4ACC-8450-8589A966F435}" type="presParOf" srcId="{ABEFFB4C-3237-48F5-A08B-A008B7DA2C50}" destId="{AE2EC6ED-4C9B-49A6-A6CF-9D150D823D14}" srcOrd="0" destOrd="0" presId="urn:microsoft.com/office/officeart/2005/8/layout/hList9"/>
    <dgm:cxn modelId="{9DE9975A-7CE5-49A9-8F6E-3D746A4B9B8D}" type="presParOf" srcId="{ABEFFB4C-3237-48F5-A08B-A008B7DA2C50}" destId="{8A9D0AC3-33EC-4420-86EC-2615C1963559}" srcOrd="1" destOrd="0" presId="urn:microsoft.com/office/officeart/2005/8/layout/hList9"/>
    <dgm:cxn modelId="{D84D52E3-532B-47E5-A278-0FB168DE11C9}" type="presParOf" srcId="{8A9D0AC3-33EC-4420-86EC-2615C1963559}" destId="{DA57B963-9AE8-4066-B7E8-F277C768DC5E}" srcOrd="0" destOrd="0" presId="urn:microsoft.com/office/officeart/2005/8/layout/hList9"/>
    <dgm:cxn modelId="{9B5CBD9C-594B-4F3F-9376-45CC16674FC1}" type="presParOf" srcId="{8A9D0AC3-33EC-4420-86EC-2615C1963559}" destId="{35C592AF-16D5-427D-9B3B-7B48C90FA5AB}" srcOrd="1" destOrd="0" presId="urn:microsoft.com/office/officeart/2005/8/layout/hList9"/>
    <dgm:cxn modelId="{A55F332F-67D0-41B8-8AB7-DAEDDD2C14DD}" type="presParOf" srcId="{35C592AF-16D5-427D-9B3B-7B48C90FA5AB}" destId="{20751EDF-9B63-400E-8FBC-B7BA00DC5F6F}" srcOrd="0" destOrd="0" presId="urn:microsoft.com/office/officeart/2005/8/layout/hList9"/>
    <dgm:cxn modelId="{35124702-5D90-4E4B-831B-740B54840CCB}" type="presParOf" srcId="{35C592AF-16D5-427D-9B3B-7B48C90FA5AB}" destId="{100D7706-3350-4494-BE89-95A8FBCCED46}" srcOrd="1" destOrd="0" presId="urn:microsoft.com/office/officeart/2005/8/layout/hList9"/>
    <dgm:cxn modelId="{95743215-697C-4F00-B99C-8CF391DD6464}" type="presParOf" srcId="{ABEFFB4C-3237-48F5-A08B-A008B7DA2C50}" destId="{72C37A8C-1258-43A0-A7D9-589FA51BCA23}" srcOrd="2" destOrd="0" presId="urn:microsoft.com/office/officeart/2005/8/layout/hList9"/>
    <dgm:cxn modelId="{1204B4AA-9E91-462A-8780-1AB19E8BA839}" type="presParOf" srcId="{ABEFFB4C-3237-48F5-A08B-A008B7DA2C50}" destId="{B9A4911E-5C21-45F8-9494-A2839FDF0188}" srcOrd="3" destOrd="0" presId="urn:microsoft.com/office/officeart/2005/8/layout/hList9"/>
    <dgm:cxn modelId="{31AD71CD-33E9-4AA3-A3BE-AF0C5BACCBBB}" type="presParOf" srcId="{ABEFFB4C-3237-48F5-A08B-A008B7DA2C50}" destId="{12C1FAB1-BB9F-4375-8C25-349B4D2BCF33}" srcOrd="4" destOrd="0" presId="urn:microsoft.com/office/officeart/2005/8/layout/hList9"/>
    <dgm:cxn modelId="{85F5A8E9-C580-457B-9DC8-E3866EA9502F}" type="presParOf" srcId="{ABEFFB4C-3237-48F5-A08B-A008B7DA2C50}" destId="{016DA409-E9DB-4477-8BB6-1B3F5A512211}" srcOrd="5" destOrd="0" presId="urn:microsoft.com/office/officeart/2005/8/layout/hList9"/>
    <dgm:cxn modelId="{187E350D-7C4A-49EE-9B5D-A7C0F740A0E1}" type="presParOf" srcId="{ABEFFB4C-3237-48F5-A08B-A008B7DA2C50}" destId="{9F038C32-2826-4F64-B1D6-5E20506BB6D3}" srcOrd="6" destOrd="0" presId="urn:microsoft.com/office/officeart/2005/8/layout/hList9"/>
    <dgm:cxn modelId="{18504572-A5B4-4334-A278-26F9443796C0}" type="presParOf" srcId="{9F038C32-2826-4F64-B1D6-5E20506BB6D3}" destId="{5AE32A65-E979-4579-A1D2-495CD97D96D3}" srcOrd="0" destOrd="0" presId="urn:microsoft.com/office/officeart/2005/8/layout/hList9"/>
    <dgm:cxn modelId="{45EC1256-2046-49F4-A7BB-0B51F0D430AA}" type="presParOf" srcId="{9F038C32-2826-4F64-B1D6-5E20506BB6D3}" destId="{7F219F33-FCA6-4CE5-A9B7-D0DEB578FE35}" srcOrd="1" destOrd="0" presId="urn:microsoft.com/office/officeart/2005/8/layout/hList9"/>
    <dgm:cxn modelId="{C5A53F9C-DD5B-468D-BD84-E27E6B66AA23}" type="presParOf" srcId="{7F219F33-FCA6-4CE5-A9B7-D0DEB578FE35}" destId="{D40D31CB-EA27-43C0-8036-776E48A8C3CC}" srcOrd="0" destOrd="0" presId="urn:microsoft.com/office/officeart/2005/8/layout/hList9"/>
    <dgm:cxn modelId="{AAA5AE70-3E56-419D-8A7D-48137A153484}" type="presParOf" srcId="{7F219F33-FCA6-4CE5-A9B7-D0DEB578FE35}" destId="{7B9D84E7-213D-4BE1-AD13-FA081E3FB3AA}" srcOrd="1" destOrd="0" presId="urn:microsoft.com/office/officeart/2005/8/layout/hList9"/>
    <dgm:cxn modelId="{67395537-A071-46A4-B0FD-CD972F937C7C}" type="presParOf" srcId="{ABEFFB4C-3237-48F5-A08B-A008B7DA2C50}" destId="{8BDDD285-613E-4502-8CB0-A02352D58659}" srcOrd="7" destOrd="0" presId="urn:microsoft.com/office/officeart/2005/8/layout/hList9"/>
    <dgm:cxn modelId="{A4E6C732-2E2C-45E0-90DB-AF914814EBB8}" type="presParOf" srcId="{ABEFFB4C-3237-48F5-A08B-A008B7DA2C50}" destId="{3D64A3F2-560E-4FF4-B7F6-B45677716F28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67E6D3-22F0-4B1D-B080-F94807AF45EE}" type="doc">
      <dgm:prSet loTypeId="urn:microsoft.com/office/officeart/2005/8/layout/hList9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3289B65C-889A-4993-99F0-A9A8ACE64EC4}">
      <dgm:prSet phldrT="[文字]" custT="1"/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3200" b="1" dirty="0" smtClean="0"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rPr>
            <a:t>How  </a:t>
          </a:r>
        </a:p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200" b="1" dirty="0" smtClean="0"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rPr>
            <a:t>如何銷售</a:t>
          </a:r>
        </a:p>
        <a:p>
          <a:pPr algn="ctr"/>
          <a:endParaRPr lang="zh-TW" altLang="en-US" sz="2900" dirty="0"/>
        </a:p>
      </dgm:t>
    </dgm:pt>
    <dgm:pt modelId="{44D92AC5-C610-408D-B1B5-5E96FC8CB8A7}" type="parTrans" cxnId="{DA97BEB6-B375-42C9-99C8-C5ECC678BC39}">
      <dgm:prSet/>
      <dgm:spPr/>
      <dgm:t>
        <a:bodyPr/>
        <a:lstStyle/>
        <a:p>
          <a:endParaRPr lang="zh-TW" altLang="en-US"/>
        </a:p>
      </dgm:t>
    </dgm:pt>
    <dgm:pt modelId="{036E33D7-ED7F-49E7-ADB9-ED48FE60188E}" type="sibTrans" cxnId="{DA97BEB6-B375-42C9-99C8-C5ECC678BC39}">
      <dgm:prSet/>
      <dgm:spPr/>
      <dgm:t>
        <a:bodyPr/>
        <a:lstStyle/>
        <a:p>
          <a:endParaRPr lang="zh-TW" altLang="en-US"/>
        </a:p>
      </dgm:t>
    </dgm:pt>
    <dgm:pt modelId="{F4084374-DB9A-4CA3-80D4-821ED55A23D6}">
      <dgm:prSet phldrT="[文字]"/>
      <dgm:spPr/>
      <dgm:t>
        <a:bodyPr/>
        <a:lstStyle/>
        <a:p>
          <a:r>
            <a:rPr lang="zh-TW" altLang="en-US" b="1" dirty="0" smtClean="0">
              <a:latin typeface="標楷體" pitchFamily="65" charset="-120"/>
              <a:ea typeface="標楷體" pitchFamily="65" charset="-120"/>
            </a:rPr>
            <a:t>網路行銷</a:t>
          </a:r>
          <a:endParaRPr lang="en-US" altLang="zh-TW" b="1" dirty="0" smtClean="0">
            <a:latin typeface="標楷體" pitchFamily="65" charset="-120"/>
            <a:ea typeface="標楷體" pitchFamily="65" charset="-120"/>
          </a:endParaRPr>
        </a:p>
        <a:p>
          <a:r>
            <a:rPr lang="zh-TW" altLang="en-US" b="1" dirty="0" smtClean="0">
              <a:latin typeface="標楷體" pitchFamily="65" charset="-120"/>
              <a:ea typeface="標楷體" pitchFamily="65" charset="-120"/>
            </a:rPr>
            <a:t>實體店面</a:t>
          </a:r>
          <a:endParaRPr lang="zh-TW" altLang="en-US" dirty="0"/>
        </a:p>
      </dgm:t>
    </dgm:pt>
    <dgm:pt modelId="{F4C46DC4-69C9-4EBC-8EBA-735661C2587C}" type="parTrans" cxnId="{F82F8236-F45B-42E1-8613-58FE8AFA5D98}">
      <dgm:prSet/>
      <dgm:spPr/>
      <dgm:t>
        <a:bodyPr/>
        <a:lstStyle/>
        <a:p>
          <a:endParaRPr lang="zh-TW" altLang="en-US"/>
        </a:p>
      </dgm:t>
    </dgm:pt>
    <dgm:pt modelId="{730C1443-FB60-48C8-88E5-2452674E1355}" type="sibTrans" cxnId="{F82F8236-F45B-42E1-8613-58FE8AFA5D98}">
      <dgm:prSet/>
      <dgm:spPr/>
      <dgm:t>
        <a:bodyPr/>
        <a:lstStyle/>
        <a:p>
          <a:endParaRPr lang="zh-TW" altLang="en-US"/>
        </a:p>
      </dgm:t>
    </dgm:pt>
    <dgm:pt modelId="{0071696A-EFEA-4CDC-8B2D-6DA42A8C87C5}">
      <dgm:prSet phldrT="[文字]" custT="1"/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3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rPr>
            <a:t>How Much </a:t>
          </a:r>
          <a:r>
            <a:rPr lang="zh-TW" altLang="en-US" sz="3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rPr>
            <a:t>成本預算 </a:t>
          </a:r>
        </a:p>
        <a:p>
          <a:pPr algn="ctr"/>
          <a:endParaRPr lang="zh-TW" altLang="en-US" sz="2400" dirty="0"/>
        </a:p>
      </dgm:t>
    </dgm:pt>
    <dgm:pt modelId="{C5EAE7E6-EF66-453A-AF72-CB73A9F3F328}" type="parTrans" cxnId="{CFFF6FE1-8D33-443B-94EA-4EEADC021DA4}">
      <dgm:prSet/>
      <dgm:spPr/>
      <dgm:t>
        <a:bodyPr/>
        <a:lstStyle/>
        <a:p>
          <a:endParaRPr lang="zh-TW" altLang="en-US"/>
        </a:p>
      </dgm:t>
    </dgm:pt>
    <dgm:pt modelId="{B36C7801-48BF-4B2A-8694-93EB5A4591F5}" type="sibTrans" cxnId="{CFFF6FE1-8D33-443B-94EA-4EEADC021DA4}">
      <dgm:prSet/>
      <dgm:spPr/>
      <dgm:t>
        <a:bodyPr/>
        <a:lstStyle/>
        <a:p>
          <a:endParaRPr lang="zh-TW" altLang="en-US"/>
        </a:p>
      </dgm:t>
    </dgm:pt>
    <dgm:pt modelId="{CDF3FF65-8467-4D3B-8941-5C84DE3BA82C}">
      <dgm:prSet phldrT="[文字]"/>
      <dgm:spPr/>
      <dgm:t>
        <a:bodyPr/>
        <a:lstStyle/>
        <a:p>
          <a:pPr rtl="0"/>
          <a:r>
            <a:rPr lang="zh-TW" altLang="en-US" b="1" dirty="0" smtClean="0">
              <a:latin typeface="標楷體" pitchFamily="65" charset="-120"/>
              <a:ea typeface="標楷體" pitchFamily="65" charset="-120"/>
            </a:rPr>
            <a:t>產品定價為</a:t>
          </a:r>
          <a:r>
            <a:rPr lang="en-US" altLang="zh-TW" b="1" dirty="0" smtClean="0">
              <a:latin typeface="標楷體" pitchFamily="65" charset="-120"/>
              <a:ea typeface="標楷體" pitchFamily="65" charset="-120"/>
            </a:rPr>
            <a:t>8</a:t>
          </a:r>
          <a:r>
            <a:rPr lang="zh-TW" altLang="en-US" b="1" dirty="0" smtClean="0">
              <a:latin typeface="標楷體" pitchFamily="65" charset="-120"/>
              <a:ea typeface="標楷體" pitchFamily="65" charset="-120"/>
            </a:rPr>
            <a:t>元</a:t>
          </a:r>
          <a:r>
            <a:rPr lang="en-US" altLang="zh-TW" b="1" dirty="0" smtClean="0">
              <a:latin typeface="標楷體" pitchFamily="65" charset="-120"/>
              <a:ea typeface="標楷體" pitchFamily="65" charset="-120"/>
            </a:rPr>
            <a:t>/</a:t>
          </a:r>
          <a:r>
            <a:rPr lang="zh-TW" altLang="en-US" b="1" dirty="0" smtClean="0">
              <a:latin typeface="標楷體" pitchFamily="65" charset="-120"/>
              <a:ea typeface="標楷體" pitchFamily="65" charset="-120"/>
            </a:rPr>
            <a:t>顆。</a:t>
          </a:r>
          <a:endParaRPr lang="zh-TW" altLang="en-US" dirty="0"/>
        </a:p>
      </dgm:t>
    </dgm:pt>
    <dgm:pt modelId="{3F0D8F16-A7DB-4D0F-B6C2-9987D0657F50}" type="parTrans" cxnId="{1B996D27-CFB0-4B82-924C-CAC6EDD31964}">
      <dgm:prSet/>
      <dgm:spPr/>
      <dgm:t>
        <a:bodyPr/>
        <a:lstStyle/>
        <a:p>
          <a:endParaRPr lang="zh-TW" altLang="en-US"/>
        </a:p>
      </dgm:t>
    </dgm:pt>
    <dgm:pt modelId="{86140EF1-17BF-44FA-AD67-5E94EDCFB751}" type="sibTrans" cxnId="{1B996D27-CFB0-4B82-924C-CAC6EDD31964}">
      <dgm:prSet/>
      <dgm:spPr/>
      <dgm:t>
        <a:bodyPr/>
        <a:lstStyle/>
        <a:p>
          <a:endParaRPr lang="zh-TW" altLang="en-US"/>
        </a:p>
      </dgm:t>
    </dgm:pt>
    <dgm:pt modelId="{ABEFFB4C-3237-48F5-A08B-A008B7DA2C50}" type="pres">
      <dgm:prSet presAssocID="{0D67E6D3-22F0-4B1D-B080-F94807AF45EE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AE2EC6ED-4C9B-49A6-A6CF-9D150D823D14}" type="pres">
      <dgm:prSet presAssocID="{3289B65C-889A-4993-99F0-A9A8ACE64EC4}" presName="posSpace" presStyleCnt="0"/>
      <dgm:spPr/>
    </dgm:pt>
    <dgm:pt modelId="{8A9D0AC3-33EC-4420-86EC-2615C1963559}" type="pres">
      <dgm:prSet presAssocID="{3289B65C-889A-4993-99F0-A9A8ACE64EC4}" presName="vertFlow" presStyleCnt="0"/>
      <dgm:spPr/>
    </dgm:pt>
    <dgm:pt modelId="{DA57B963-9AE8-4066-B7E8-F277C768DC5E}" type="pres">
      <dgm:prSet presAssocID="{3289B65C-889A-4993-99F0-A9A8ACE64EC4}" presName="topSpace" presStyleCnt="0"/>
      <dgm:spPr/>
    </dgm:pt>
    <dgm:pt modelId="{35C592AF-16D5-427D-9B3B-7B48C90FA5AB}" type="pres">
      <dgm:prSet presAssocID="{3289B65C-889A-4993-99F0-A9A8ACE64EC4}" presName="firstComp" presStyleCnt="0"/>
      <dgm:spPr/>
    </dgm:pt>
    <dgm:pt modelId="{20751EDF-9B63-400E-8FBC-B7BA00DC5F6F}" type="pres">
      <dgm:prSet presAssocID="{3289B65C-889A-4993-99F0-A9A8ACE64EC4}" presName="firstChild" presStyleLbl="bgAccFollowNode1" presStyleIdx="0" presStyleCnt="2" custScaleX="142162" custLinFactX="4126" custLinFactNeighborX="100000" custLinFactNeighborY="-93683"/>
      <dgm:spPr/>
      <dgm:t>
        <a:bodyPr/>
        <a:lstStyle/>
        <a:p>
          <a:endParaRPr lang="zh-TW" altLang="en-US"/>
        </a:p>
      </dgm:t>
    </dgm:pt>
    <dgm:pt modelId="{100D7706-3350-4494-BE89-95A8FBCCED46}" type="pres">
      <dgm:prSet presAssocID="{3289B65C-889A-4993-99F0-A9A8ACE64EC4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C37A8C-1258-43A0-A7D9-589FA51BCA23}" type="pres">
      <dgm:prSet presAssocID="{3289B65C-889A-4993-99F0-A9A8ACE64EC4}" presName="negSpace" presStyleCnt="0"/>
      <dgm:spPr/>
    </dgm:pt>
    <dgm:pt modelId="{B9A4911E-5C21-45F8-9494-A2839FDF0188}" type="pres">
      <dgm:prSet presAssocID="{3289B65C-889A-4993-99F0-A9A8ACE64EC4}" presName="circle" presStyleLbl="node1" presStyleIdx="0" presStyleCnt="2" custScaleX="204530" custScaleY="188273" custLinFactNeighborX="-21068" custLinFactNeighborY="-91790"/>
      <dgm:spPr/>
      <dgm:t>
        <a:bodyPr/>
        <a:lstStyle/>
        <a:p>
          <a:endParaRPr lang="zh-TW" altLang="en-US"/>
        </a:p>
      </dgm:t>
    </dgm:pt>
    <dgm:pt modelId="{12C1FAB1-BB9F-4375-8C25-349B4D2BCF33}" type="pres">
      <dgm:prSet presAssocID="{036E33D7-ED7F-49E7-ADB9-ED48FE60188E}" presName="transSpace" presStyleCnt="0"/>
      <dgm:spPr/>
    </dgm:pt>
    <dgm:pt modelId="{016DA409-E9DB-4477-8BB6-1B3F5A512211}" type="pres">
      <dgm:prSet presAssocID="{0071696A-EFEA-4CDC-8B2D-6DA42A8C87C5}" presName="posSpace" presStyleCnt="0"/>
      <dgm:spPr/>
    </dgm:pt>
    <dgm:pt modelId="{9F038C32-2826-4F64-B1D6-5E20506BB6D3}" type="pres">
      <dgm:prSet presAssocID="{0071696A-EFEA-4CDC-8B2D-6DA42A8C87C5}" presName="vertFlow" presStyleCnt="0"/>
      <dgm:spPr/>
    </dgm:pt>
    <dgm:pt modelId="{5AE32A65-E979-4579-A1D2-495CD97D96D3}" type="pres">
      <dgm:prSet presAssocID="{0071696A-EFEA-4CDC-8B2D-6DA42A8C87C5}" presName="topSpace" presStyleCnt="0"/>
      <dgm:spPr/>
    </dgm:pt>
    <dgm:pt modelId="{7F219F33-FCA6-4CE5-A9B7-D0DEB578FE35}" type="pres">
      <dgm:prSet presAssocID="{0071696A-EFEA-4CDC-8B2D-6DA42A8C87C5}" presName="firstComp" presStyleCnt="0"/>
      <dgm:spPr/>
    </dgm:pt>
    <dgm:pt modelId="{D40D31CB-EA27-43C0-8036-776E48A8C3CC}" type="pres">
      <dgm:prSet presAssocID="{0071696A-EFEA-4CDC-8B2D-6DA42A8C87C5}" presName="firstChild" presStyleLbl="bgAccFollowNode1" presStyleIdx="1" presStyleCnt="2" custScaleX="159963" custLinFactNeighborX="-57490" custLinFactNeighborY="91632"/>
      <dgm:spPr/>
      <dgm:t>
        <a:bodyPr/>
        <a:lstStyle/>
        <a:p>
          <a:endParaRPr lang="zh-TW" altLang="en-US"/>
        </a:p>
      </dgm:t>
    </dgm:pt>
    <dgm:pt modelId="{7B9D84E7-213D-4BE1-AD13-FA081E3FB3AA}" type="pres">
      <dgm:prSet presAssocID="{0071696A-EFEA-4CDC-8B2D-6DA42A8C87C5}" presName="first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BDDD285-613E-4502-8CB0-A02352D58659}" type="pres">
      <dgm:prSet presAssocID="{0071696A-EFEA-4CDC-8B2D-6DA42A8C87C5}" presName="negSpace" presStyleCnt="0"/>
      <dgm:spPr/>
    </dgm:pt>
    <dgm:pt modelId="{3D64A3F2-560E-4FF4-B7F6-B45677716F28}" type="pres">
      <dgm:prSet presAssocID="{0071696A-EFEA-4CDC-8B2D-6DA42A8C87C5}" presName="circle" presStyleLbl="node1" presStyleIdx="1" presStyleCnt="2" custScaleX="204530" custScaleY="188273" custLinFactX="-100000" custLinFactNeighborX="-151600" custLinFactNeighborY="92171"/>
      <dgm:spPr/>
      <dgm:t>
        <a:bodyPr/>
        <a:lstStyle/>
        <a:p>
          <a:endParaRPr lang="zh-TW" altLang="en-US"/>
        </a:p>
      </dgm:t>
    </dgm:pt>
  </dgm:ptLst>
  <dgm:cxnLst>
    <dgm:cxn modelId="{DA97BEB6-B375-42C9-99C8-C5ECC678BC39}" srcId="{0D67E6D3-22F0-4B1D-B080-F94807AF45EE}" destId="{3289B65C-889A-4993-99F0-A9A8ACE64EC4}" srcOrd="0" destOrd="0" parTransId="{44D92AC5-C610-408D-B1B5-5E96FC8CB8A7}" sibTransId="{036E33D7-ED7F-49E7-ADB9-ED48FE60188E}"/>
    <dgm:cxn modelId="{1B996D27-CFB0-4B82-924C-CAC6EDD31964}" srcId="{0071696A-EFEA-4CDC-8B2D-6DA42A8C87C5}" destId="{CDF3FF65-8467-4D3B-8941-5C84DE3BA82C}" srcOrd="0" destOrd="0" parTransId="{3F0D8F16-A7DB-4D0F-B6C2-9987D0657F50}" sibTransId="{86140EF1-17BF-44FA-AD67-5E94EDCFB751}"/>
    <dgm:cxn modelId="{CFFF6FE1-8D33-443B-94EA-4EEADC021DA4}" srcId="{0D67E6D3-22F0-4B1D-B080-F94807AF45EE}" destId="{0071696A-EFEA-4CDC-8B2D-6DA42A8C87C5}" srcOrd="1" destOrd="0" parTransId="{C5EAE7E6-EF66-453A-AF72-CB73A9F3F328}" sibTransId="{B36C7801-48BF-4B2A-8694-93EB5A4591F5}"/>
    <dgm:cxn modelId="{9B9314DD-8900-496E-B9E7-EF094817CC96}" type="presOf" srcId="{0D67E6D3-22F0-4B1D-B080-F94807AF45EE}" destId="{ABEFFB4C-3237-48F5-A08B-A008B7DA2C50}" srcOrd="0" destOrd="0" presId="urn:microsoft.com/office/officeart/2005/8/layout/hList9"/>
    <dgm:cxn modelId="{9641F513-EBED-41F3-BC4F-FFE3CF9A3E74}" type="presOf" srcId="{CDF3FF65-8467-4D3B-8941-5C84DE3BA82C}" destId="{7B9D84E7-213D-4BE1-AD13-FA081E3FB3AA}" srcOrd="1" destOrd="0" presId="urn:microsoft.com/office/officeart/2005/8/layout/hList9"/>
    <dgm:cxn modelId="{E3657CAC-AD7D-4B2E-A7A4-364442776CAB}" type="presOf" srcId="{0071696A-EFEA-4CDC-8B2D-6DA42A8C87C5}" destId="{3D64A3F2-560E-4FF4-B7F6-B45677716F28}" srcOrd="0" destOrd="0" presId="urn:microsoft.com/office/officeart/2005/8/layout/hList9"/>
    <dgm:cxn modelId="{F82F8236-F45B-42E1-8613-58FE8AFA5D98}" srcId="{3289B65C-889A-4993-99F0-A9A8ACE64EC4}" destId="{F4084374-DB9A-4CA3-80D4-821ED55A23D6}" srcOrd="0" destOrd="0" parTransId="{F4C46DC4-69C9-4EBC-8EBA-735661C2587C}" sibTransId="{730C1443-FB60-48C8-88E5-2452674E1355}"/>
    <dgm:cxn modelId="{9D66826F-9A4F-4245-AFE5-446D11D84668}" type="presOf" srcId="{3289B65C-889A-4993-99F0-A9A8ACE64EC4}" destId="{B9A4911E-5C21-45F8-9494-A2839FDF0188}" srcOrd="0" destOrd="0" presId="urn:microsoft.com/office/officeart/2005/8/layout/hList9"/>
    <dgm:cxn modelId="{2A73E07E-553C-4D2F-9FA8-7AFD44F08938}" type="presOf" srcId="{F4084374-DB9A-4CA3-80D4-821ED55A23D6}" destId="{20751EDF-9B63-400E-8FBC-B7BA00DC5F6F}" srcOrd="0" destOrd="0" presId="urn:microsoft.com/office/officeart/2005/8/layout/hList9"/>
    <dgm:cxn modelId="{426DE6F5-8A68-43BF-B190-1C34D9359D20}" type="presOf" srcId="{F4084374-DB9A-4CA3-80D4-821ED55A23D6}" destId="{100D7706-3350-4494-BE89-95A8FBCCED46}" srcOrd="1" destOrd="0" presId="urn:microsoft.com/office/officeart/2005/8/layout/hList9"/>
    <dgm:cxn modelId="{05384630-3211-4930-B0F6-73B5AC0C79BD}" type="presOf" srcId="{CDF3FF65-8467-4D3B-8941-5C84DE3BA82C}" destId="{D40D31CB-EA27-43C0-8036-776E48A8C3CC}" srcOrd="0" destOrd="0" presId="urn:microsoft.com/office/officeart/2005/8/layout/hList9"/>
    <dgm:cxn modelId="{FD96826F-B2BD-46BA-BA0A-6790806EEE6A}" type="presParOf" srcId="{ABEFFB4C-3237-48F5-A08B-A008B7DA2C50}" destId="{AE2EC6ED-4C9B-49A6-A6CF-9D150D823D14}" srcOrd="0" destOrd="0" presId="urn:microsoft.com/office/officeart/2005/8/layout/hList9"/>
    <dgm:cxn modelId="{57E1AA32-B500-42C9-864F-E07ACCC3F363}" type="presParOf" srcId="{ABEFFB4C-3237-48F5-A08B-A008B7DA2C50}" destId="{8A9D0AC3-33EC-4420-86EC-2615C1963559}" srcOrd="1" destOrd="0" presId="urn:microsoft.com/office/officeart/2005/8/layout/hList9"/>
    <dgm:cxn modelId="{E38FA627-9C7E-4253-8AD7-98E812F5528B}" type="presParOf" srcId="{8A9D0AC3-33EC-4420-86EC-2615C1963559}" destId="{DA57B963-9AE8-4066-B7E8-F277C768DC5E}" srcOrd="0" destOrd="0" presId="urn:microsoft.com/office/officeart/2005/8/layout/hList9"/>
    <dgm:cxn modelId="{E4ECEE18-DE07-4888-868A-FF504D59597B}" type="presParOf" srcId="{8A9D0AC3-33EC-4420-86EC-2615C1963559}" destId="{35C592AF-16D5-427D-9B3B-7B48C90FA5AB}" srcOrd="1" destOrd="0" presId="urn:microsoft.com/office/officeart/2005/8/layout/hList9"/>
    <dgm:cxn modelId="{2D00AB18-3527-4519-8019-420535F4CE9A}" type="presParOf" srcId="{35C592AF-16D5-427D-9B3B-7B48C90FA5AB}" destId="{20751EDF-9B63-400E-8FBC-B7BA00DC5F6F}" srcOrd="0" destOrd="0" presId="urn:microsoft.com/office/officeart/2005/8/layout/hList9"/>
    <dgm:cxn modelId="{337176DD-983D-4200-9C5C-F431BD41383E}" type="presParOf" srcId="{35C592AF-16D5-427D-9B3B-7B48C90FA5AB}" destId="{100D7706-3350-4494-BE89-95A8FBCCED46}" srcOrd="1" destOrd="0" presId="urn:microsoft.com/office/officeart/2005/8/layout/hList9"/>
    <dgm:cxn modelId="{E7ABC731-CFBE-4E41-B1A3-678DF07BF105}" type="presParOf" srcId="{ABEFFB4C-3237-48F5-A08B-A008B7DA2C50}" destId="{72C37A8C-1258-43A0-A7D9-589FA51BCA23}" srcOrd="2" destOrd="0" presId="urn:microsoft.com/office/officeart/2005/8/layout/hList9"/>
    <dgm:cxn modelId="{AE6002E9-BC32-43D5-A11A-AAB70E020F7A}" type="presParOf" srcId="{ABEFFB4C-3237-48F5-A08B-A008B7DA2C50}" destId="{B9A4911E-5C21-45F8-9494-A2839FDF0188}" srcOrd="3" destOrd="0" presId="urn:microsoft.com/office/officeart/2005/8/layout/hList9"/>
    <dgm:cxn modelId="{DD1BEFA5-EBA7-48AF-922C-03BF277E8809}" type="presParOf" srcId="{ABEFFB4C-3237-48F5-A08B-A008B7DA2C50}" destId="{12C1FAB1-BB9F-4375-8C25-349B4D2BCF33}" srcOrd="4" destOrd="0" presId="urn:microsoft.com/office/officeart/2005/8/layout/hList9"/>
    <dgm:cxn modelId="{CA427AC6-8E80-42B6-A1AD-E58B2AEE7312}" type="presParOf" srcId="{ABEFFB4C-3237-48F5-A08B-A008B7DA2C50}" destId="{016DA409-E9DB-4477-8BB6-1B3F5A512211}" srcOrd="5" destOrd="0" presId="urn:microsoft.com/office/officeart/2005/8/layout/hList9"/>
    <dgm:cxn modelId="{BA5B4A4C-F606-4322-933F-007E2EB662BB}" type="presParOf" srcId="{ABEFFB4C-3237-48F5-A08B-A008B7DA2C50}" destId="{9F038C32-2826-4F64-B1D6-5E20506BB6D3}" srcOrd="6" destOrd="0" presId="urn:microsoft.com/office/officeart/2005/8/layout/hList9"/>
    <dgm:cxn modelId="{45E153D5-5F21-40F4-BB22-F1D081AD3869}" type="presParOf" srcId="{9F038C32-2826-4F64-B1D6-5E20506BB6D3}" destId="{5AE32A65-E979-4579-A1D2-495CD97D96D3}" srcOrd="0" destOrd="0" presId="urn:microsoft.com/office/officeart/2005/8/layout/hList9"/>
    <dgm:cxn modelId="{E57E00F8-B5EE-4110-9747-D3AC447AE7B3}" type="presParOf" srcId="{9F038C32-2826-4F64-B1D6-5E20506BB6D3}" destId="{7F219F33-FCA6-4CE5-A9B7-D0DEB578FE35}" srcOrd="1" destOrd="0" presId="urn:microsoft.com/office/officeart/2005/8/layout/hList9"/>
    <dgm:cxn modelId="{4C6E6FA2-04A6-4C9A-97EC-A9782EAD6B69}" type="presParOf" srcId="{7F219F33-FCA6-4CE5-A9B7-D0DEB578FE35}" destId="{D40D31CB-EA27-43C0-8036-776E48A8C3CC}" srcOrd="0" destOrd="0" presId="urn:microsoft.com/office/officeart/2005/8/layout/hList9"/>
    <dgm:cxn modelId="{8877EE8B-2C93-4784-8F08-71F90BD2B6EF}" type="presParOf" srcId="{7F219F33-FCA6-4CE5-A9B7-D0DEB578FE35}" destId="{7B9D84E7-213D-4BE1-AD13-FA081E3FB3AA}" srcOrd="1" destOrd="0" presId="urn:microsoft.com/office/officeart/2005/8/layout/hList9"/>
    <dgm:cxn modelId="{F3CD8694-A5F5-4DFC-A223-69FA33D19C62}" type="presParOf" srcId="{ABEFFB4C-3237-48F5-A08B-A008B7DA2C50}" destId="{8BDDD285-613E-4502-8CB0-A02352D58659}" srcOrd="7" destOrd="0" presId="urn:microsoft.com/office/officeart/2005/8/layout/hList9"/>
    <dgm:cxn modelId="{8DE745CF-49C2-4731-B886-7D18D7153FEF}" type="presParOf" srcId="{ABEFFB4C-3237-48F5-A08B-A008B7DA2C50}" destId="{3D64A3F2-560E-4FF4-B7F6-B45677716F28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5F6D332-4680-4CFC-A781-19AECB102EFC}" type="doc">
      <dgm:prSet loTypeId="urn:microsoft.com/office/officeart/2005/8/layout/vList5" loCatId="list" qsTypeId="urn:microsoft.com/office/officeart/2005/8/quickstyle/3d2" qsCatId="3D" csTypeId="urn:microsoft.com/office/officeart/2005/8/colors/colorful1#6" csCatId="colorful" phldr="1"/>
      <dgm:spPr/>
      <dgm:t>
        <a:bodyPr/>
        <a:lstStyle/>
        <a:p>
          <a:endParaRPr lang="zh-TW" altLang="en-US"/>
        </a:p>
      </dgm:t>
    </dgm:pt>
    <dgm:pt modelId="{1C2956C2-E424-4343-8C99-DD347E75F14E}">
      <dgm:prSet phldrT="[文字]" custT="1"/>
      <dgm:spPr/>
      <dgm:t>
        <a:bodyPr anchor="b"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zh-TW" altLang="en-US" sz="2800" smtClean="0">
              <a:latin typeface="標楷體" pitchFamily="65" charset="-120"/>
              <a:ea typeface="標楷體" pitchFamily="65" charset="-120"/>
            </a:rPr>
            <a:t>短期</a:t>
          </a:r>
        </a:p>
        <a:p>
          <a:pPr algn="ctr" defTabSz="2355850">
            <a:lnSpc>
              <a:spcPct val="90000"/>
            </a:lnSpc>
          </a:pPr>
          <a:endParaRPr lang="zh-TW" altLang="en-US" sz="2800" dirty="0"/>
        </a:p>
      </dgm:t>
    </dgm:pt>
    <dgm:pt modelId="{892011C8-6121-469D-A69D-3DB2043FA2C0}" type="parTrans" cxnId="{79E7764B-BA85-42CA-816D-B7A6E2665209}">
      <dgm:prSet/>
      <dgm:spPr/>
      <dgm:t>
        <a:bodyPr/>
        <a:lstStyle/>
        <a:p>
          <a:endParaRPr lang="zh-TW" altLang="en-US"/>
        </a:p>
      </dgm:t>
    </dgm:pt>
    <dgm:pt modelId="{F477B3D6-7C32-4FEE-B9B7-2C68F3CD9A1F}" type="sibTrans" cxnId="{79E7764B-BA85-42CA-816D-B7A6E2665209}">
      <dgm:prSet/>
      <dgm:spPr/>
      <dgm:t>
        <a:bodyPr/>
        <a:lstStyle/>
        <a:p>
          <a:endParaRPr lang="zh-TW" altLang="en-US"/>
        </a:p>
      </dgm:t>
    </dgm:pt>
    <dgm:pt modelId="{A7516EB8-EA8E-4B20-864A-831382A515F5}">
      <dgm:prSet phldrT="[文字]" custT="1"/>
      <dgm:spPr/>
      <dgm:t>
        <a:bodyPr/>
        <a:lstStyle/>
        <a:p>
          <a:pPr algn="ctr" fontAlgn="auto">
            <a:spcBef>
              <a:spcPts val="0"/>
            </a:spcBef>
            <a:spcAft>
              <a:spcPts val="0"/>
            </a:spcAft>
            <a:defRPr/>
          </a:pPr>
          <a:r>
            <a:rPr kumimoji="0" lang="zh-TW" altLang="en-US" sz="24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形象塑造</a:t>
          </a:r>
          <a:endParaRPr kumimoji="0" lang="en-US" altLang="zh-TW" sz="2400" dirty="0" smtClean="0">
            <a:solidFill>
              <a:srgbClr val="FF0000"/>
            </a:solidFill>
            <a:latin typeface="標楷體" pitchFamily="65" charset="-120"/>
            <a:ea typeface="標楷體" pitchFamily="65" charset="-120"/>
          </a:endParaRPr>
        </a:p>
        <a:p>
          <a:pPr algn="ctr" fontAlgn="auto">
            <a:spcBef>
              <a:spcPts val="0"/>
            </a:spcBef>
            <a:spcAft>
              <a:spcPts val="0"/>
            </a:spcAft>
            <a:defRPr/>
          </a:pPr>
          <a:r>
            <a:rPr lang="zh-TW" altLang="en-US" sz="1800" dirty="0" smtClean="0">
              <a:latin typeface="標楷體" pitchFamily="65" charset="-120"/>
              <a:ea typeface="標楷體" pitchFamily="65" charset="-120"/>
            </a:rPr>
            <a:t>發揮創意用電影名稱與水餃結合當作</a:t>
          </a:r>
          <a:r>
            <a:rPr lang="zh-TW" altLang="en-US" sz="1800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</a:rPr>
            <a:t>噱頭</a:t>
          </a:r>
          <a:endParaRPr kumimoji="0" lang="zh-TW" altLang="en-US" sz="1800" dirty="0" smtClean="0">
            <a:solidFill>
              <a:srgbClr val="0070C0"/>
            </a:solidFill>
            <a:latin typeface="標楷體" pitchFamily="65" charset="-120"/>
            <a:ea typeface="標楷體" pitchFamily="65" charset="-120"/>
          </a:endParaRPr>
        </a:p>
      </dgm:t>
    </dgm:pt>
    <dgm:pt modelId="{0D9C468E-2241-4307-BE8E-F18559B73EF9}" type="parTrans" cxnId="{C246F609-B73C-42F3-AE1D-416C4BEC33F0}">
      <dgm:prSet/>
      <dgm:spPr/>
      <dgm:t>
        <a:bodyPr/>
        <a:lstStyle/>
        <a:p>
          <a:endParaRPr lang="zh-TW" altLang="en-US"/>
        </a:p>
      </dgm:t>
    </dgm:pt>
    <dgm:pt modelId="{F3C37A94-B7E4-4F1C-B2BE-BD4891D85B60}" type="sibTrans" cxnId="{C246F609-B73C-42F3-AE1D-416C4BEC33F0}">
      <dgm:prSet/>
      <dgm:spPr/>
      <dgm:t>
        <a:bodyPr/>
        <a:lstStyle/>
        <a:p>
          <a:endParaRPr lang="zh-TW" altLang="en-US"/>
        </a:p>
      </dgm:t>
    </dgm:pt>
    <dgm:pt modelId="{B6973C08-2C7C-4080-84D6-7CE095D0194F}">
      <dgm:prSet phldrT="[文字]" custT="1"/>
      <dgm:spPr/>
      <dgm:t>
        <a:bodyPr anchor="b"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zh-TW" altLang="en-US" sz="2800" dirty="0" smtClean="0">
              <a:latin typeface="標楷體" pitchFamily="65" charset="-120"/>
              <a:ea typeface="標楷體" pitchFamily="65" charset="-120"/>
            </a:rPr>
            <a:t>中期</a:t>
          </a:r>
        </a:p>
        <a:p>
          <a:pPr algn="ctr" defTabSz="2355850">
            <a:lnSpc>
              <a:spcPct val="90000"/>
            </a:lnSpc>
          </a:pPr>
          <a:endParaRPr lang="zh-TW" altLang="en-US" sz="2800" dirty="0"/>
        </a:p>
      </dgm:t>
    </dgm:pt>
    <dgm:pt modelId="{80A32A31-1FA8-4E90-B565-0BB74D1909BA}" type="parTrans" cxnId="{15325A18-4658-41D6-89F8-040ACE1312E6}">
      <dgm:prSet/>
      <dgm:spPr/>
      <dgm:t>
        <a:bodyPr/>
        <a:lstStyle/>
        <a:p>
          <a:endParaRPr lang="zh-TW" altLang="en-US"/>
        </a:p>
      </dgm:t>
    </dgm:pt>
    <dgm:pt modelId="{05FF3126-A5ED-4963-A489-C9B7C17659B2}" type="sibTrans" cxnId="{15325A18-4658-41D6-89F8-040ACE1312E6}">
      <dgm:prSet/>
      <dgm:spPr/>
      <dgm:t>
        <a:bodyPr/>
        <a:lstStyle/>
        <a:p>
          <a:endParaRPr lang="zh-TW" altLang="en-US"/>
        </a:p>
      </dgm:t>
    </dgm:pt>
    <dgm:pt modelId="{237E8335-5EE2-4705-8628-3EA9B8E9EF26}">
      <dgm:prSet phldrT="[文字]" custT="1"/>
      <dgm:spPr/>
      <dgm:t>
        <a:bodyPr/>
        <a:lstStyle/>
        <a:p>
          <a:pPr algn="ctr" fontAlgn="auto">
            <a:spcBef>
              <a:spcPts val="0"/>
            </a:spcBef>
            <a:spcAft>
              <a:spcPts val="0"/>
            </a:spcAft>
            <a:defRPr/>
          </a:pPr>
          <a:r>
            <a:rPr kumimoji="0" lang="zh-TW" altLang="en-US" sz="24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培養顧客忠誠度</a:t>
          </a:r>
          <a:endParaRPr kumimoji="0" lang="en-US" altLang="zh-TW" sz="2400" dirty="0" smtClean="0">
            <a:solidFill>
              <a:srgbClr val="FF0000"/>
            </a:solidFill>
            <a:latin typeface="標楷體" pitchFamily="65" charset="-120"/>
            <a:ea typeface="標楷體" pitchFamily="65" charset="-120"/>
          </a:endParaRPr>
        </a:p>
        <a:p>
          <a:pPr algn="ctr" fontAlgn="auto">
            <a:spcBef>
              <a:spcPts val="0"/>
            </a:spcBef>
            <a:spcAft>
              <a:spcPts val="0"/>
            </a:spcAft>
            <a:defRPr/>
          </a:pPr>
          <a:r>
            <a:rPr lang="zh-TW" altLang="en-US" sz="1800" dirty="0" smtClean="0">
              <a:latin typeface="標楷體" pitchFamily="65" charset="-120"/>
              <a:ea typeface="標楷體" pitchFamily="65" charset="-120"/>
            </a:rPr>
            <a:t>搭上時事熱門電影，不斷</a:t>
          </a:r>
          <a:r>
            <a:rPr lang="zh-TW" altLang="en-US" sz="1800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</a:rPr>
            <a:t>推層出新菜單</a:t>
          </a:r>
        </a:p>
      </dgm:t>
    </dgm:pt>
    <dgm:pt modelId="{9D68D217-E6FE-41DD-8ACC-D86FE31071AA}" type="parTrans" cxnId="{4E9D8EF9-FA1A-45DD-B7E7-372AEED97530}">
      <dgm:prSet/>
      <dgm:spPr/>
      <dgm:t>
        <a:bodyPr/>
        <a:lstStyle/>
        <a:p>
          <a:endParaRPr lang="zh-TW" altLang="en-US"/>
        </a:p>
      </dgm:t>
    </dgm:pt>
    <dgm:pt modelId="{4E12D15E-49AE-452E-808F-EFFB1554741A}" type="sibTrans" cxnId="{4E9D8EF9-FA1A-45DD-B7E7-372AEED97530}">
      <dgm:prSet/>
      <dgm:spPr/>
      <dgm:t>
        <a:bodyPr/>
        <a:lstStyle/>
        <a:p>
          <a:endParaRPr lang="zh-TW" altLang="en-US"/>
        </a:p>
      </dgm:t>
    </dgm:pt>
    <dgm:pt modelId="{E9023F70-6A06-4582-B40B-144CA14ED57E}">
      <dgm:prSet phldrT="[文字]" custT="1"/>
      <dgm:spPr/>
      <dgm:t>
        <a:bodyPr anchor="b"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zh-TW" altLang="en-US" sz="2800" dirty="0" smtClean="0">
              <a:latin typeface="標楷體" pitchFamily="65" charset="-120"/>
              <a:ea typeface="標楷體" pitchFamily="65" charset="-120"/>
            </a:rPr>
            <a:t>長期</a:t>
          </a:r>
        </a:p>
        <a:p>
          <a:pPr algn="ctr" defTabSz="2355850">
            <a:lnSpc>
              <a:spcPct val="90000"/>
            </a:lnSpc>
          </a:pPr>
          <a:endParaRPr lang="zh-TW" altLang="en-US" sz="2800" dirty="0"/>
        </a:p>
      </dgm:t>
    </dgm:pt>
    <dgm:pt modelId="{D46893CB-CEFE-4C82-906C-9FBAEDF109C7}" type="parTrans" cxnId="{3D3D8228-E5D2-4F58-B3C2-96582D65EC4B}">
      <dgm:prSet/>
      <dgm:spPr/>
      <dgm:t>
        <a:bodyPr/>
        <a:lstStyle/>
        <a:p>
          <a:endParaRPr lang="zh-TW" altLang="en-US"/>
        </a:p>
      </dgm:t>
    </dgm:pt>
    <dgm:pt modelId="{6FBA8347-EEAC-49C6-A964-B9D298E897B8}" type="sibTrans" cxnId="{3D3D8228-E5D2-4F58-B3C2-96582D65EC4B}">
      <dgm:prSet/>
      <dgm:spPr/>
      <dgm:t>
        <a:bodyPr/>
        <a:lstStyle/>
        <a:p>
          <a:endParaRPr lang="zh-TW" altLang="en-US"/>
        </a:p>
      </dgm:t>
    </dgm:pt>
    <dgm:pt modelId="{41771F89-F5ED-43BC-AA84-B7C3D3B35D5E}">
      <dgm:prSet phldrT="[文字]" custT="1"/>
      <dgm:spPr/>
      <dgm:t>
        <a:bodyPr/>
        <a:lstStyle/>
        <a:p>
          <a:pPr algn="ctr" fontAlgn="auto">
            <a:spcBef>
              <a:spcPts val="0"/>
            </a:spcBef>
            <a:spcAft>
              <a:spcPts val="0"/>
            </a:spcAft>
            <a:defRPr/>
          </a:pPr>
          <a:r>
            <a:rPr kumimoji="0" lang="zh-TW" altLang="en-US" sz="24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加盟</a:t>
          </a:r>
          <a:endParaRPr kumimoji="0" lang="en-US" altLang="zh-TW" sz="2400" dirty="0" smtClean="0">
            <a:solidFill>
              <a:srgbClr val="FF0000"/>
            </a:solidFill>
            <a:latin typeface="標楷體" pitchFamily="65" charset="-120"/>
            <a:ea typeface="標楷體" pitchFamily="65" charset="-120"/>
          </a:endParaRPr>
        </a:p>
        <a:p>
          <a:pPr algn="ctr" fontAlgn="auto">
            <a:spcBef>
              <a:spcPts val="0"/>
            </a:spcBef>
            <a:spcAft>
              <a:spcPts val="0"/>
            </a:spcAft>
            <a:defRPr/>
          </a:pPr>
          <a:r>
            <a:rPr lang="zh-TW" altLang="en-US" sz="1800" dirty="0" smtClean="0">
              <a:latin typeface="標楷體" pitchFamily="65" charset="-120"/>
              <a:ea typeface="標楷體" pitchFamily="65" charset="-120"/>
            </a:rPr>
            <a:t>開分店，</a:t>
          </a:r>
          <a:r>
            <a:rPr lang="zh-TW" altLang="en-US" sz="1800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</a:rPr>
            <a:t>擴大</a:t>
          </a:r>
          <a:r>
            <a:rPr lang="zh-TW" altLang="en-US" sz="1800" dirty="0" smtClean="0">
              <a:latin typeface="標楷體" pitchFamily="65" charset="-120"/>
              <a:ea typeface="標楷體" pitchFamily="65" charset="-120"/>
            </a:rPr>
            <a:t>中南部及對岸的市場版圖</a:t>
          </a:r>
          <a:endParaRPr lang="en-US" altLang="zh-TW" sz="1800" dirty="0" smtClean="0">
            <a:latin typeface="標楷體" pitchFamily="65" charset="-120"/>
            <a:ea typeface="標楷體" pitchFamily="65" charset="-120"/>
          </a:endParaRPr>
        </a:p>
      </dgm:t>
    </dgm:pt>
    <dgm:pt modelId="{959C07A2-A636-48EE-991E-BD05FF514CD1}" type="parTrans" cxnId="{C64490C8-E0DB-4000-A4EE-D35ED2D07BE8}">
      <dgm:prSet/>
      <dgm:spPr/>
      <dgm:t>
        <a:bodyPr/>
        <a:lstStyle/>
        <a:p>
          <a:endParaRPr lang="zh-TW" altLang="en-US"/>
        </a:p>
      </dgm:t>
    </dgm:pt>
    <dgm:pt modelId="{6D1832EB-ACDD-4A6A-B87A-14A9E76993D6}" type="sibTrans" cxnId="{C64490C8-E0DB-4000-A4EE-D35ED2D07BE8}">
      <dgm:prSet/>
      <dgm:spPr/>
      <dgm:t>
        <a:bodyPr/>
        <a:lstStyle/>
        <a:p>
          <a:endParaRPr lang="zh-TW" altLang="en-US"/>
        </a:p>
      </dgm:t>
    </dgm:pt>
    <dgm:pt modelId="{21A03D88-BDBC-4135-96BA-1CCE991A5047}" type="pres">
      <dgm:prSet presAssocID="{65F6D332-4680-4CFC-A781-19AECB102EF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1CE5F3A-B684-4F12-8A08-C06DC624FEB5}" type="pres">
      <dgm:prSet presAssocID="{1C2956C2-E424-4343-8C99-DD347E75F14E}" presName="linNode" presStyleCnt="0"/>
      <dgm:spPr/>
    </dgm:pt>
    <dgm:pt modelId="{2BD9F9C6-FAD2-47B4-B289-D7826AE350A3}" type="pres">
      <dgm:prSet presAssocID="{1C2956C2-E424-4343-8C99-DD347E75F14E}" presName="parentText" presStyleLbl="node1" presStyleIdx="0" presStyleCnt="3" custScaleX="3687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D480865-C66D-4F49-8F15-BA8EA946250F}" type="pres">
      <dgm:prSet presAssocID="{1C2956C2-E424-4343-8C99-DD347E75F14E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0357D09-A5BD-4883-BCB0-FF17B4A42A4A}" type="pres">
      <dgm:prSet presAssocID="{F477B3D6-7C32-4FEE-B9B7-2C68F3CD9A1F}" presName="sp" presStyleCnt="0"/>
      <dgm:spPr/>
    </dgm:pt>
    <dgm:pt modelId="{1874C61E-EA7A-42EE-AFC4-CDDB91F0B93E}" type="pres">
      <dgm:prSet presAssocID="{B6973C08-2C7C-4080-84D6-7CE095D0194F}" presName="linNode" presStyleCnt="0"/>
      <dgm:spPr/>
    </dgm:pt>
    <dgm:pt modelId="{375C97D7-0076-4F0A-8CC8-3413B4FC018E}" type="pres">
      <dgm:prSet presAssocID="{B6973C08-2C7C-4080-84D6-7CE095D0194F}" presName="parentText" presStyleLbl="node1" presStyleIdx="1" presStyleCnt="3" custScaleX="3687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4473BC-8FA5-4A50-8705-0F69D2F61EC7}" type="pres">
      <dgm:prSet presAssocID="{B6973C08-2C7C-4080-84D6-7CE095D0194F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0C64628-7AB6-4B4D-9181-C5FC411C1746}" type="pres">
      <dgm:prSet presAssocID="{05FF3126-A5ED-4963-A489-C9B7C17659B2}" presName="sp" presStyleCnt="0"/>
      <dgm:spPr/>
    </dgm:pt>
    <dgm:pt modelId="{50FFD9E7-6210-4474-896F-06CA9ADE9BB5}" type="pres">
      <dgm:prSet presAssocID="{E9023F70-6A06-4582-B40B-144CA14ED57E}" presName="linNode" presStyleCnt="0"/>
      <dgm:spPr/>
    </dgm:pt>
    <dgm:pt modelId="{5910F2AE-5915-4FF7-A1E0-C8153548BCA3}" type="pres">
      <dgm:prSet presAssocID="{E9023F70-6A06-4582-B40B-144CA14ED57E}" presName="parentText" presStyleLbl="node1" presStyleIdx="2" presStyleCnt="3" custScaleX="3687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CB3C3D1-C5E8-4D40-AA7B-6DB09561D7F1}" type="pres">
      <dgm:prSet presAssocID="{E9023F70-6A06-4582-B40B-144CA14ED57E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E9D8EF9-FA1A-45DD-B7E7-372AEED97530}" srcId="{B6973C08-2C7C-4080-84D6-7CE095D0194F}" destId="{237E8335-5EE2-4705-8628-3EA9B8E9EF26}" srcOrd="0" destOrd="0" parTransId="{9D68D217-E6FE-41DD-8ACC-D86FE31071AA}" sibTransId="{4E12D15E-49AE-452E-808F-EFFB1554741A}"/>
    <dgm:cxn modelId="{C64490C8-E0DB-4000-A4EE-D35ED2D07BE8}" srcId="{E9023F70-6A06-4582-B40B-144CA14ED57E}" destId="{41771F89-F5ED-43BC-AA84-B7C3D3B35D5E}" srcOrd="0" destOrd="0" parTransId="{959C07A2-A636-48EE-991E-BD05FF514CD1}" sibTransId="{6D1832EB-ACDD-4A6A-B87A-14A9E76993D6}"/>
    <dgm:cxn modelId="{79E7764B-BA85-42CA-816D-B7A6E2665209}" srcId="{65F6D332-4680-4CFC-A781-19AECB102EFC}" destId="{1C2956C2-E424-4343-8C99-DD347E75F14E}" srcOrd="0" destOrd="0" parTransId="{892011C8-6121-469D-A69D-3DB2043FA2C0}" sibTransId="{F477B3D6-7C32-4FEE-B9B7-2C68F3CD9A1F}"/>
    <dgm:cxn modelId="{3D3D8228-E5D2-4F58-B3C2-96582D65EC4B}" srcId="{65F6D332-4680-4CFC-A781-19AECB102EFC}" destId="{E9023F70-6A06-4582-B40B-144CA14ED57E}" srcOrd="2" destOrd="0" parTransId="{D46893CB-CEFE-4C82-906C-9FBAEDF109C7}" sibTransId="{6FBA8347-EEAC-49C6-A964-B9D298E897B8}"/>
    <dgm:cxn modelId="{0F7027CB-8A43-4000-8D8E-659C3A139274}" type="presOf" srcId="{B6973C08-2C7C-4080-84D6-7CE095D0194F}" destId="{375C97D7-0076-4F0A-8CC8-3413B4FC018E}" srcOrd="0" destOrd="0" presId="urn:microsoft.com/office/officeart/2005/8/layout/vList5"/>
    <dgm:cxn modelId="{AE2964D5-ECAA-40E4-82FF-F3517C11A1AD}" type="presOf" srcId="{41771F89-F5ED-43BC-AA84-B7C3D3B35D5E}" destId="{5CB3C3D1-C5E8-4D40-AA7B-6DB09561D7F1}" srcOrd="0" destOrd="0" presId="urn:microsoft.com/office/officeart/2005/8/layout/vList5"/>
    <dgm:cxn modelId="{C246F609-B73C-42F3-AE1D-416C4BEC33F0}" srcId="{1C2956C2-E424-4343-8C99-DD347E75F14E}" destId="{A7516EB8-EA8E-4B20-864A-831382A515F5}" srcOrd="0" destOrd="0" parTransId="{0D9C468E-2241-4307-BE8E-F18559B73EF9}" sibTransId="{F3C37A94-B7E4-4F1C-B2BE-BD4891D85B60}"/>
    <dgm:cxn modelId="{15325A18-4658-41D6-89F8-040ACE1312E6}" srcId="{65F6D332-4680-4CFC-A781-19AECB102EFC}" destId="{B6973C08-2C7C-4080-84D6-7CE095D0194F}" srcOrd="1" destOrd="0" parTransId="{80A32A31-1FA8-4E90-B565-0BB74D1909BA}" sibTransId="{05FF3126-A5ED-4963-A489-C9B7C17659B2}"/>
    <dgm:cxn modelId="{BD1E10F0-A364-4A91-B9CE-1C7D29654841}" type="presOf" srcId="{237E8335-5EE2-4705-8628-3EA9B8E9EF26}" destId="{6C4473BC-8FA5-4A50-8705-0F69D2F61EC7}" srcOrd="0" destOrd="0" presId="urn:microsoft.com/office/officeart/2005/8/layout/vList5"/>
    <dgm:cxn modelId="{E3E1425C-CC92-4ADE-94CC-4BF05E465D9F}" type="presOf" srcId="{65F6D332-4680-4CFC-A781-19AECB102EFC}" destId="{21A03D88-BDBC-4135-96BA-1CCE991A5047}" srcOrd="0" destOrd="0" presId="urn:microsoft.com/office/officeart/2005/8/layout/vList5"/>
    <dgm:cxn modelId="{90D6ED73-4D01-4555-809B-9C848E6BC9DF}" type="presOf" srcId="{E9023F70-6A06-4582-B40B-144CA14ED57E}" destId="{5910F2AE-5915-4FF7-A1E0-C8153548BCA3}" srcOrd="0" destOrd="0" presId="urn:microsoft.com/office/officeart/2005/8/layout/vList5"/>
    <dgm:cxn modelId="{C5F8D52C-2066-4965-992F-449CE146F251}" type="presOf" srcId="{1C2956C2-E424-4343-8C99-DD347E75F14E}" destId="{2BD9F9C6-FAD2-47B4-B289-D7826AE350A3}" srcOrd="0" destOrd="0" presId="urn:microsoft.com/office/officeart/2005/8/layout/vList5"/>
    <dgm:cxn modelId="{8BACFBA2-319D-4A55-B2DD-7527786CA3ED}" type="presOf" srcId="{A7516EB8-EA8E-4B20-864A-831382A515F5}" destId="{4D480865-C66D-4F49-8F15-BA8EA946250F}" srcOrd="0" destOrd="0" presId="urn:microsoft.com/office/officeart/2005/8/layout/vList5"/>
    <dgm:cxn modelId="{F9B33BEA-D58E-43B7-AB1C-D5782BA2A735}" type="presParOf" srcId="{21A03D88-BDBC-4135-96BA-1CCE991A5047}" destId="{21CE5F3A-B684-4F12-8A08-C06DC624FEB5}" srcOrd="0" destOrd="0" presId="urn:microsoft.com/office/officeart/2005/8/layout/vList5"/>
    <dgm:cxn modelId="{0C80F225-B439-46D2-AAC1-093ED5516020}" type="presParOf" srcId="{21CE5F3A-B684-4F12-8A08-C06DC624FEB5}" destId="{2BD9F9C6-FAD2-47B4-B289-D7826AE350A3}" srcOrd="0" destOrd="0" presId="urn:microsoft.com/office/officeart/2005/8/layout/vList5"/>
    <dgm:cxn modelId="{700AC08A-3D68-4ECE-A0EF-1BDF901BAD1E}" type="presParOf" srcId="{21CE5F3A-B684-4F12-8A08-C06DC624FEB5}" destId="{4D480865-C66D-4F49-8F15-BA8EA946250F}" srcOrd="1" destOrd="0" presId="urn:microsoft.com/office/officeart/2005/8/layout/vList5"/>
    <dgm:cxn modelId="{CB32A1B4-ED9A-4B05-92FB-A191C2CCF0D1}" type="presParOf" srcId="{21A03D88-BDBC-4135-96BA-1CCE991A5047}" destId="{00357D09-A5BD-4883-BCB0-FF17B4A42A4A}" srcOrd="1" destOrd="0" presId="urn:microsoft.com/office/officeart/2005/8/layout/vList5"/>
    <dgm:cxn modelId="{03476E6C-580A-421A-804B-94FEA03D01E2}" type="presParOf" srcId="{21A03D88-BDBC-4135-96BA-1CCE991A5047}" destId="{1874C61E-EA7A-42EE-AFC4-CDDB91F0B93E}" srcOrd="2" destOrd="0" presId="urn:microsoft.com/office/officeart/2005/8/layout/vList5"/>
    <dgm:cxn modelId="{34B58EDF-42C2-4D76-BEAA-DEDDD7D710DB}" type="presParOf" srcId="{1874C61E-EA7A-42EE-AFC4-CDDB91F0B93E}" destId="{375C97D7-0076-4F0A-8CC8-3413B4FC018E}" srcOrd="0" destOrd="0" presId="urn:microsoft.com/office/officeart/2005/8/layout/vList5"/>
    <dgm:cxn modelId="{568A813A-E251-4526-833C-DB0560BF9418}" type="presParOf" srcId="{1874C61E-EA7A-42EE-AFC4-CDDB91F0B93E}" destId="{6C4473BC-8FA5-4A50-8705-0F69D2F61EC7}" srcOrd="1" destOrd="0" presId="urn:microsoft.com/office/officeart/2005/8/layout/vList5"/>
    <dgm:cxn modelId="{9FFA8EDB-AFB3-4375-B4E6-1E999F9B843A}" type="presParOf" srcId="{21A03D88-BDBC-4135-96BA-1CCE991A5047}" destId="{D0C64628-7AB6-4B4D-9181-C5FC411C1746}" srcOrd="3" destOrd="0" presId="urn:microsoft.com/office/officeart/2005/8/layout/vList5"/>
    <dgm:cxn modelId="{B42D2BD3-632E-40E2-8101-D7447FDB0291}" type="presParOf" srcId="{21A03D88-BDBC-4135-96BA-1CCE991A5047}" destId="{50FFD9E7-6210-4474-896F-06CA9ADE9BB5}" srcOrd="4" destOrd="0" presId="urn:microsoft.com/office/officeart/2005/8/layout/vList5"/>
    <dgm:cxn modelId="{B116E7DD-897F-42A9-827A-D1DB38BC74B6}" type="presParOf" srcId="{50FFD9E7-6210-4474-896F-06CA9ADE9BB5}" destId="{5910F2AE-5915-4FF7-A1E0-C8153548BCA3}" srcOrd="0" destOrd="0" presId="urn:microsoft.com/office/officeart/2005/8/layout/vList5"/>
    <dgm:cxn modelId="{49CA5B71-5AD8-41AF-BAFE-AB822D535568}" type="presParOf" srcId="{50FFD9E7-6210-4474-896F-06CA9ADE9BB5}" destId="{5CB3C3D1-C5E8-4D40-AA7B-6DB09561D7F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AE0E051-6FEA-4AFF-B752-51EFD4EC08E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B1F60FDE-5D65-4017-83C1-7AE73C657D40}">
      <dgm:prSet phldrT="[文字]" custT="1"/>
      <dgm:spPr/>
      <dgm:t>
        <a:bodyPr vert="vert"/>
        <a:lstStyle/>
        <a:p>
          <a:pPr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dirty="0" smtClean="0"/>
            <a:t>費用</a:t>
          </a:r>
          <a:endParaRPr lang="zh-TW" altLang="en-US" sz="4800" dirty="0"/>
        </a:p>
      </dgm:t>
    </dgm:pt>
    <dgm:pt modelId="{4B2B534D-AC18-4A6E-B679-6ED6F54BE78C}" type="parTrans" cxnId="{1BB235E8-A977-4585-8997-AFF41210D41F}">
      <dgm:prSet/>
      <dgm:spPr/>
      <dgm:t>
        <a:bodyPr/>
        <a:lstStyle/>
        <a:p>
          <a:endParaRPr lang="zh-TW" altLang="en-US" sz="3600"/>
        </a:p>
      </dgm:t>
    </dgm:pt>
    <dgm:pt modelId="{156D7560-5EDA-4631-852B-8D89E85390FC}" type="sibTrans" cxnId="{1BB235E8-A977-4585-8997-AFF41210D41F}">
      <dgm:prSet/>
      <dgm:spPr/>
      <dgm:t>
        <a:bodyPr/>
        <a:lstStyle/>
        <a:p>
          <a:endParaRPr lang="zh-TW" altLang="en-US" sz="3600"/>
        </a:p>
      </dgm:t>
    </dgm:pt>
    <dgm:pt modelId="{61106858-4B35-4114-9A0F-21649966ABEB}">
      <dgm:prSet phldrT="[文字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000" dirty="0" smtClean="0"/>
            <a:t>招牌製做</a:t>
          </a:r>
          <a:r>
            <a:rPr lang="en-US" altLang="zh-TW" sz="2000" dirty="0" smtClean="0"/>
            <a:t>$25,000</a:t>
          </a:r>
          <a:r>
            <a:rPr lang="zh-TW" altLang="en-US" sz="2000" dirty="0" smtClean="0"/>
            <a:t>、廚房規劃</a:t>
          </a:r>
          <a:r>
            <a:rPr lang="en-US" altLang="zh-TW" sz="2000" dirty="0" smtClean="0"/>
            <a:t>$21,000</a:t>
          </a:r>
          <a:r>
            <a:rPr lang="zh-TW" altLang="en-US" sz="2000" dirty="0" smtClean="0"/>
            <a:t>、室內設計</a:t>
          </a:r>
          <a:r>
            <a:rPr lang="en-US" altLang="zh-TW" sz="2000" dirty="0" smtClean="0"/>
            <a:t>$3,000,000</a:t>
          </a:r>
          <a:r>
            <a:rPr lang="zh-TW" altLang="en-US" sz="2000" dirty="0" smtClean="0"/>
            <a:t>、生產工具</a:t>
          </a:r>
          <a:r>
            <a:rPr lang="en-US" altLang="zh-TW" sz="2000" dirty="0" smtClean="0"/>
            <a:t>$850,000</a:t>
          </a:r>
          <a:r>
            <a:rPr lang="zh-TW" altLang="en-US" sz="2000" dirty="0" smtClean="0"/>
            <a:t>、銷售成本</a:t>
          </a:r>
          <a:r>
            <a:rPr lang="en-US" altLang="zh-TW" sz="2000" dirty="0" smtClean="0"/>
            <a:t>$500,000</a:t>
          </a:r>
          <a:r>
            <a:rPr lang="zh-TW" altLang="en-US" sz="2000" dirty="0" smtClean="0"/>
            <a:t>、活動費用</a:t>
          </a:r>
          <a:r>
            <a:rPr lang="en-US" altLang="zh-TW" sz="2000" dirty="0" smtClean="0"/>
            <a:t>$100,000</a:t>
          </a:r>
          <a:r>
            <a:rPr lang="zh-TW" altLang="en-US" sz="2000" dirty="0" smtClean="0"/>
            <a:t>，</a:t>
          </a:r>
          <a:endParaRPr lang="en-US" altLang="zh-TW" sz="2000" dirty="0" smtClean="0"/>
        </a:p>
      </dgm:t>
    </dgm:pt>
    <dgm:pt modelId="{7CD8A794-84B6-4FDD-8432-56826E06EF16}" type="parTrans" cxnId="{29A1E805-0150-47BA-816F-CE155BE6295B}">
      <dgm:prSet custT="1"/>
      <dgm:spPr/>
      <dgm:t>
        <a:bodyPr/>
        <a:lstStyle/>
        <a:p>
          <a:endParaRPr lang="zh-TW" altLang="en-US" sz="1000"/>
        </a:p>
      </dgm:t>
    </dgm:pt>
    <dgm:pt modelId="{48665330-3DB6-4340-8BCB-2440CC3AF1C6}" type="sibTrans" cxnId="{29A1E805-0150-47BA-816F-CE155BE6295B}">
      <dgm:prSet/>
      <dgm:spPr/>
      <dgm:t>
        <a:bodyPr/>
        <a:lstStyle/>
        <a:p>
          <a:endParaRPr lang="zh-TW" altLang="en-US" sz="3600"/>
        </a:p>
      </dgm:t>
    </dgm:pt>
    <dgm:pt modelId="{0E8762EF-3E37-41CC-A3BD-A149B2740C0B}">
      <dgm:prSet phldrT="[文字]" custT="1"/>
      <dgm:spPr/>
      <dgm:t>
        <a:bodyPr/>
        <a:lstStyle/>
        <a:p>
          <a:r>
            <a:rPr lang="zh-TW" altLang="en-US" sz="2000" dirty="0" smtClean="0"/>
            <a:t>人資</a:t>
          </a:r>
          <a:r>
            <a:rPr lang="en-US" altLang="zh-TW" sz="2000" dirty="0" smtClean="0"/>
            <a:t>$150,000</a:t>
          </a:r>
          <a:r>
            <a:rPr lang="zh-TW" altLang="en-US" sz="2000" dirty="0" smtClean="0"/>
            <a:t>、水電費</a:t>
          </a:r>
          <a:r>
            <a:rPr lang="en-US" altLang="zh-TW" sz="2000" dirty="0" smtClean="0"/>
            <a:t>$10,000</a:t>
          </a:r>
          <a:r>
            <a:rPr lang="zh-TW" altLang="en-US" sz="2000" dirty="0" smtClean="0"/>
            <a:t>、保險</a:t>
          </a:r>
          <a:r>
            <a:rPr lang="en-US" altLang="zh-TW" sz="2000" dirty="0" smtClean="0"/>
            <a:t>$1500</a:t>
          </a:r>
          <a:r>
            <a:rPr lang="zh-TW" altLang="en-US" sz="2000" dirty="0" smtClean="0"/>
            <a:t>、瓦斯費</a:t>
          </a:r>
          <a:r>
            <a:rPr lang="en-US" altLang="zh-TW" sz="2000" dirty="0" smtClean="0"/>
            <a:t>$10,000</a:t>
          </a:r>
          <a:endParaRPr lang="zh-TW" altLang="en-US" sz="2000" dirty="0" smtClean="0"/>
        </a:p>
      </dgm:t>
    </dgm:pt>
    <dgm:pt modelId="{FE16A0A9-68C8-497E-8C2D-2EC54498BB9D}" type="parTrans" cxnId="{CF14216A-D46E-418F-B92F-726ABCA37A49}">
      <dgm:prSet custT="1"/>
      <dgm:spPr/>
      <dgm:t>
        <a:bodyPr/>
        <a:lstStyle/>
        <a:p>
          <a:endParaRPr lang="zh-TW" altLang="en-US" sz="1000"/>
        </a:p>
      </dgm:t>
    </dgm:pt>
    <dgm:pt modelId="{2DAE5309-6243-46BE-888C-05799B23CEDC}" type="sibTrans" cxnId="{CF14216A-D46E-418F-B92F-726ABCA37A49}">
      <dgm:prSet/>
      <dgm:spPr/>
      <dgm:t>
        <a:bodyPr/>
        <a:lstStyle/>
        <a:p>
          <a:endParaRPr lang="zh-TW" altLang="en-US" sz="3600"/>
        </a:p>
      </dgm:t>
    </dgm:pt>
    <dgm:pt modelId="{B7B6B08B-D4AD-4BBB-9677-795D75DDB151}" type="pres">
      <dgm:prSet presAssocID="{4AE0E051-6FEA-4AFF-B752-51EFD4EC08E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1140D6C-43B5-4370-9393-588ACAEA4C0B}" type="pres">
      <dgm:prSet presAssocID="{B1F60FDE-5D65-4017-83C1-7AE73C657D40}" presName="root1" presStyleCnt="0"/>
      <dgm:spPr/>
    </dgm:pt>
    <dgm:pt modelId="{B35CDACE-557E-4082-BEF1-BAC439402588}" type="pres">
      <dgm:prSet presAssocID="{B1F60FDE-5D65-4017-83C1-7AE73C657D40}" presName="LevelOneTextNode" presStyleLbl="node0" presStyleIdx="0" presStyleCnt="1" custScaleX="76339" custScaleY="7633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4866035-82F4-4A73-BFBC-B08DBEE3F7DF}" type="pres">
      <dgm:prSet presAssocID="{B1F60FDE-5D65-4017-83C1-7AE73C657D40}" presName="level2hierChild" presStyleCnt="0"/>
      <dgm:spPr/>
    </dgm:pt>
    <dgm:pt modelId="{6A3F0350-AE54-4DBE-88E0-D969676917C3}" type="pres">
      <dgm:prSet presAssocID="{7CD8A794-84B6-4FDD-8432-56826E06EF16}" presName="conn2-1" presStyleLbl="parChTrans1D2" presStyleIdx="0" presStyleCnt="2"/>
      <dgm:spPr/>
      <dgm:t>
        <a:bodyPr/>
        <a:lstStyle/>
        <a:p>
          <a:endParaRPr lang="zh-TW" altLang="en-US"/>
        </a:p>
      </dgm:t>
    </dgm:pt>
    <dgm:pt modelId="{C829921F-6D21-4563-B9F1-AC6A01BD5E43}" type="pres">
      <dgm:prSet presAssocID="{7CD8A794-84B6-4FDD-8432-56826E06EF16}" presName="connTx" presStyleLbl="parChTrans1D2" presStyleIdx="0" presStyleCnt="2"/>
      <dgm:spPr/>
      <dgm:t>
        <a:bodyPr/>
        <a:lstStyle/>
        <a:p>
          <a:endParaRPr lang="zh-TW" altLang="en-US"/>
        </a:p>
      </dgm:t>
    </dgm:pt>
    <dgm:pt modelId="{DD967373-1925-4C2F-A596-5B7657FF5CA5}" type="pres">
      <dgm:prSet presAssocID="{61106858-4B35-4114-9A0F-21649966ABEB}" presName="root2" presStyleCnt="0"/>
      <dgm:spPr/>
    </dgm:pt>
    <dgm:pt modelId="{D0A5CF4B-4B03-4F15-8FE4-6FBB7C8DC1E8}" type="pres">
      <dgm:prSet presAssocID="{61106858-4B35-4114-9A0F-21649966ABEB}" presName="LevelTwoTextNode" presStyleLbl="node2" presStyleIdx="0" presStyleCnt="2" custScaleX="26159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B156494-E0F7-4EAD-9B13-92A68C7B51D9}" type="pres">
      <dgm:prSet presAssocID="{61106858-4B35-4114-9A0F-21649966ABEB}" presName="level3hierChild" presStyleCnt="0"/>
      <dgm:spPr/>
    </dgm:pt>
    <dgm:pt modelId="{F239FA88-3169-48C9-B0CD-0CFF179F440E}" type="pres">
      <dgm:prSet presAssocID="{FE16A0A9-68C8-497E-8C2D-2EC54498BB9D}" presName="conn2-1" presStyleLbl="parChTrans1D2" presStyleIdx="1" presStyleCnt="2"/>
      <dgm:spPr/>
      <dgm:t>
        <a:bodyPr/>
        <a:lstStyle/>
        <a:p>
          <a:endParaRPr lang="zh-TW" altLang="en-US"/>
        </a:p>
      </dgm:t>
    </dgm:pt>
    <dgm:pt modelId="{FBE0D1B7-015D-4ADC-AA46-C54CF37F0B8C}" type="pres">
      <dgm:prSet presAssocID="{FE16A0A9-68C8-497E-8C2D-2EC54498BB9D}" presName="connTx" presStyleLbl="parChTrans1D2" presStyleIdx="1" presStyleCnt="2"/>
      <dgm:spPr/>
      <dgm:t>
        <a:bodyPr/>
        <a:lstStyle/>
        <a:p>
          <a:endParaRPr lang="zh-TW" altLang="en-US"/>
        </a:p>
      </dgm:t>
    </dgm:pt>
    <dgm:pt modelId="{CF0391EE-518A-4D75-9BD3-2B23B794A51F}" type="pres">
      <dgm:prSet presAssocID="{0E8762EF-3E37-41CC-A3BD-A149B2740C0B}" presName="root2" presStyleCnt="0"/>
      <dgm:spPr/>
    </dgm:pt>
    <dgm:pt modelId="{D04B2E5E-AEC0-4979-A229-74828FE78A88}" type="pres">
      <dgm:prSet presAssocID="{0E8762EF-3E37-41CC-A3BD-A149B2740C0B}" presName="LevelTwoTextNode" presStyleLbl="node2" presStyleIdx="1" presStyleCnt="2" custScaleX="26035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B48C03C-D974-4E25-9A8D-7DA48C8C9DEC}" type="pres">
      <dgm:prSet presAssocID="{0E8762EF-3E37-41CC-A3BD-A149B2740C0B}" presName="level3hierChild" presStyleCnt="0"/>
      <dgm:spPr/>
    </dgm:pt>
  </dgm:ptLst>
  <dgm:cxnLst>
    <dgm:cxn modelId="{9BB25494-4BF7-4F1E-9878-B8B9006066B6}" type="presOf" srcId="{7CD8A794-84B6-4FDD-8432-56826E06EF16}" destId="{6A3F0350-AE54-4DBE-88E0-D969676917C3}" srcOrd="0" destOrd="0" presId="urn:microsoft.com/office/officeart/2008/layout/HorizontalMultiLevelHierarchy"/>
    <dgm:cxn modelId="{384C3CCB-E82D-4F02-88FA-5DD20283D794}" type="presOf" srcId="{0E8762EF-3E37-41CC-A3BD-A149B2740C0B}" destId="{D04B2E5E-AEC0-4979-A229-74828FE78A88}" srcOrd="0" destOrd="0" presId="urn:microsoft.com/office/officeart/2008/layout/HorizontalMultiLevelHierarchy"/>
    <dgm:cxn modelId="{4345DB2C-E50F-4DC1-B97C-6C718B448D0C}" type="presOf" srcId="{FE16A0A9-68C8-497E-8C2D-2EC54498BB9D}" destId="{FBE0D1B7-015D-4ADC-AA46-C54CF37F0B8C}" srcOrd="1" destOrd="0" presId="urn:microsoft.com/office/officeart/2008/layout/HorizontalMultiLevelHierarchy"/>
    <dgm:cxn modelId="{95B69245-9AFB-4257-B3A1-54A032C8A930}" type="presOf" srcId="{7CD8A794-84B6-4FDD-8432-56826E06EF16}" destId="{C829921F-6D21-4563-B9F1-AC6A01BD5E43}" srcOrd="1" destOrd="0" presId="urn:microsoft.com/office/officeart/2008/layout/HorizontalMultiLevelHierarchy"/>
    <dgm:cxn modelId="{5DDC6232-9665-4D3D-8095-E7214B381BC0}" type="presOf" srcId="{61106858-4B35-4114-9A0F-21649966ABEB}" destId="{D0A5CF4B-4B03-4F15-8FE4-6FBB7C8DC1E8}" srcOrd="0" destOrd="0" presId="urn:microsoft.com/office/officeart/2008/layout/HorizontalMultiLevelHierarchy"/>
    <dgm:cxn modelId="{95FF6DC0-47EE-4EEE-9E36-F8DE5094B8AB}" type="presOf" srcId="{FE16A0A9-68C8-497E-8C2D-2EC54498BB9D}" destId="{F239FA88-3169-48C9-B0CD-0CFF179F440E}" srcOrd="0" destOrd="0" presId="urn:microsoft.com/office/officeart/2008/layout/HorizontalMultiLevelHierarchy"/>
    <dgm:cxn modelId="{1BB235E8-A977-4585-8997-AFF41210D41F}" srcId="{4AE0E051-6FEA-4AFF-B752-51EFD4EC08EA}" destId="{B1F60FDE-5D65-4017-83C1-7AE73C657D40}" srcOrd="0" destOrd="0" parTransId="{4B2B534D-AC18-4A6E-B679-6ED6F54BE78C}" sibTransId="{156D7560-5EDA-4631-852B-8D89E85390FC}"/>
    <dgm:cxn modelId="{29A1E805-0150-47BA-816F-CE155BE6295B}" srcId="{B1F60FDE-5D65-4017-83C1-7AE73C657D40}" destId="{61106858-4B35-4114-9A0F-21649966ABEB}" srcOrd="0" destOrd="0" parTransId="{7CD8A794-84B6-4FDD-8432-56826E06EF16}" sibTransId="{48665330-3DB6-4340-8BCB-2440CC3AF1C6}"/>
    <dgm:cxn modelId="{E10048FF-EA2C-4B14-ACDA-3C2CAE89C66C}" type="presOf" srcId="{B1F60FDE-5D65-4017-83C1-7AE73C657D40}" destId="{B35CDACE-557E-4082-BEF1-BAC439402588}" srcOrd="0" destOrd="0" presId="urn:microsoft.com/office/officeart/2008/layout/HorizontalMultiLevelHierarchy"/>
    <dgm:cxn modelId="{CF14216A-D46E-418F-B92F-726ABCA37A49}" srcId="{B1F60FDE-5D65-4017-83C1-7AE73C657D40}" destId="{0E8762EF-3E37-41CC-A3BD-A149B2740C0B}" srcOrd="1" destOrd="0" parTransId="{FE16A0A9-68C8-497E-8C2D-2EC54498BB9D}" sibTransId="{2DAE5309-6243-46BE-888C-05799B23CEDC}"/>
    <dgm:cxn modelId="{5F59A266-DD75-4BCC-AF44-7CD63706774E}" type="presOf" srcId="{4AE0E051-6FEA-4AFF-B752-51EFD4EC08EA}" destId="{B7B6B08B-D4AD-4BBB-9677-795D75DDB151}" srcOrd="0" destOrd="0" presId="urn:microsoft.com/office/officeart/2008/layout/HorizontalMultiLevelHierarchy"/>
    <dgm:cxn modelId="{5A2B9DF4-47FC-4C75-A550-96BDBBB00F02}" type="presParOf" srcId="{B7B6B08B-D4AD-4BBB-9677-795D75DDB151}" destId="{C1140D6C-43B5-4370-9393-588ACAEA4C0B}" srcOrd="0" destOrd="0" presId="urn:microsoft.com/office/officeart/2008/layout/HorizontalMultiLevelHierarchy"/>
    <dgm:cxn modelId="{E5610EE9-E2DE-42F4-9438-C8323513CA7B}" type="presParOf" srcId="{C1140D6C-43B5-4370-9393-588ACAEA4C0B}" destId="{B35CDACE-557E-4082-BEF1-BAC439402588}" srcOrd="0" destOrd="0" presId="urn:microsoft.com/office/officeart/2008/layout/HorizontalMultiLevelHierarchy"/>
    <dgm:cxn modelId="{3A99E133-ECF0-4E95-AD5B-DDE1A0F00F4A}" type="presParOf" srcId="{C1140D6C-43B5-4370-9393-588ACAEA4C0B}" destId="{E4866035-82F4-4A73-BFBC-B08DBEE3F7DF}" srcOrd="1" destOrd="0" presId="urn:microsoft.com/office/officeart/2008/layout/HorizontalMultiLevelHierarchy"/>
    <dgm:cxn modelId="{6FE248C5-4DB5-4B2F-B66F-24376B7D41A6}" type="presParOf" srcId="{E4866035-82F4-4A73-BFBC-B08DBEE3F7DF}" destId="{6A3F0350-AE54-4DBE-88E0-D969676917C3}" srcOrd="0" destOrd="0" presId="urn:microsoft.com/office/officeart/2008/layout/HorizontalMultiLevelHierarchy"/>
    <dgm:cxn modelId="{61A921B2-85AE-4160-BB09-28A76CE5B008}" type="presParOf" srcId="{6A3F0350-AE54-4DBE-88E0-D969676917C3}" destId="{C829921F-6D21-4563-B9F1-AC6A01BD5E43}" srcOrd="0" destOrd="0" presId="urn:microsoft.com/office/officeart/2008/layout/HorizontalMultiLevelHierarchy"/>
    <dgm:cxn modelId="{8A7F9E96-04E5-4AB4-80F3-7A8B16B06A7C}" type="presParOf" srcId="{E4866035-82F4-4A73-BFBC-B08DBEE3F7DF}" destId="{DD967373-1925-4C2F-A596-5B7657FF5CA5}" srcOrd="1" destOrd="0" presId="urn:microsoft.com/office/officeart/2008/layout/HorizontalMultiLevelHierarchy"/>
    <dgm:cxn modelId="{EED9556C-8E4F-4383-9A31-0E51BC0269A2}" type="presParOf" srcId="{DD967373-1925-4C2F-A596-5B7657FF5CA5}" destId="{D0A5CF4B-4B03-4F15-8FE4-6FBB7C8DC1E8}" srcOrd="0" destOrd="0" presId="urn:microsoft.com/office/officeart/2008/layout/HorizontalMultiLevelHierarchy"/>
    <dgm:cxn modelId="{668E2108-CDF0-4062-8A27-9D72EFF4B56D}" type="presParOf" srcId="{DD967373-1925-4C2F-A596-5B7657FF5CA5}" destId="{CB156494-E0F7-4EAD-9B13-92A68C7B51D9}" srcOrd="1" destOrd="0" presId="urn:microsoft.com/office/officeart/2008/layout/HorizontalMultiLevelHierarchy"/>
    <dgm:cxn modelId="{9E7D0C27-427B-4BF5-910D-9FDB13C0E9C9}" type="presParOf" srcId="{E4866035-82F4-4A73-BFBC-B08DBEE3F7DF}" destId="{F239FA88-3169-48C9-B0CD-0CFF179F440E}" srcOrd="2" destOrd="0" presId="urn:microsoft.com/office/officeart/2008/layout/HorizontalMultiLevelHierarchy"/>
    <dgm:cxn modelId="{4AD9D358-2087-467A-874B-9CB81FAA5364}" type="presParOf" srcId="{F239FA88-3169-48C9-B0CD-0CFF179F440E}" destId="{FBE0D1B7-015D-4ADC-AA46-C54CF37F0B8C}" srcOrd="0" destOrd="0" presId="urn:microsoft.com/office/officeart/2008/layout/HorizontalMultiLevelHierarchy"/>
    <dgm:cxn modelId="{00B8E1FC-71C4-4288-8E7D-923E5F572048}" type="presParOf" srcId="{E4866035-82F4-4A73-BFBC-B08DBEE3F7DF}" destId="{CF0391EE-518A-4D75-9BD3-2B23B794A51F}" srcOrd="3" destOrd="0" presId="urn:microsoft.com/office/officeart/2008/layout/HorizontalMultiLevelHierarchy"/>
    <dgm:cxn modelId="{FE282110-F4D4-4E3F-A8F7-50825BB5C17D}" type="presParOf" srcId="{CF0391EE-518A-4D75-9BD3-2B23B794A51F}" destId="{D04B2E5E-AEC0-4979-A229-74828FE78A88}" srcOrd="0" destOrd="0" presId="urn:microsoft.com/office/officeart/2008/layout/HorizontalMultiLevelHierarchy"/>
    <dgm:cxn modelId="{29CCD167-DE7A-4EA8-AE8E-5800A8E166E3}" type="presParOf" srcId="{CF0391EE-518A-4D75-9BD3-2B23B794A51F}" destId="{AB48C03C-D974-4E25-9A8D-7DA48C8C9DE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A96F91D-4B20-4F39-851F-8F037CB4EA98}">
      <dsp:nvSpPr>
        <dsp:cNvPr id="0" name=""/>
        <dsp:cNvSpPr/>
      </dsp:nvSpPr>
      <dsp:spPr>
        <a:xfrm rot="20939156">
          <a:off x="818037" y="-10186"/>
          <a:ext cx="2446843" cy="2446843"/>
        </a:xfrm>
        <a:prstGeom prst="circularArrow">
          <a:avLst>
            <a:gd name="adj1" fmla="val 5544"/>
            <a:gd name="adj2" fmla="val 330680"/>
            <a:gd name="adj3" fmla="val 14142536"/>
            <a:gd name="adj4" fmla="val 17166654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04B9E088-E5D4-42B9-96DD-9E94C5D8D504}">
      <dsp:nvSpPr>
        <dsp:cNvPr id="0" name=""/>
        <dsp:cNvSpPr/>
      </dsp:nvSpPr>
      <dsp:spPr>
        <a:xfrm>
          <a:off x="1561570" y="0"/>
          <a:ext cx="959777" cy="47988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b="1" kern="1200" dirty="0" smtClean="0">
              <a:latin typeface="微軟正黑體" pitchFamily="34" charset="-120"/>
              <a:ea typeface="微軟正黑體" pitchFamily="34" charset="-120"/>
            </a:rPr>
            <a:t>揉麵團</a:t>
          </a:r>
          <a:endParaRPr lang="zh-TW" altLang="en-US" sz="15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561570" y="0"/>
        <a:ext cx="959777" cy="479888"/>
      </dsp:txXfrm>
    </dsp:sp>
    <dsp:sp modelId="{5AA1677A-6929-4DA4-8F39-9253E855251E}">
      <dsp:nvSpPr>
        <dsp:cNvPr id="0" name=""/>
        <dsp:cNvSpPr/>
      </dsp:nvSpPr>
      <dsp:spPr>
        <a:xfrm>
          <a:off x="3068598" y="751293"/>
          <a:ext cx="959777" cy="479888"/>
        </a:xfrm>
        <a:prstGeom prst="roundRect">
          <a:avLst/>
        </a:prstGeom>
        <a:solidFill>
          <a:schemeClr val="accent2">
            <a:hueOff val="-1835281"/>
            <a:satOff val="8098"/>
            <a:lumOff val="-1373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b="1" kern="1200" dirty="0" smtClean="0">
              <a:latin typeface="微軟正黑體" pitchFamily="34" charset="-120"/>
              <a:ea typeface="微軟正黑體" pitchFamily="34" charset="-120"/>
            </a:rPr>
            <a:t>擀麵皮</a:t>
          </a:r>
          <a:endParaRPr lang="zh-TW" altLang="en-US" sz="15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068598" y="751293"/>
        <a:ext cx="959777" cy="479888"/>
      </dsp:txXfrm>
    </dsp:sp>
    <dsp:sp modelId="{D68C7BFD-4B61-49F8-A440-126104942A41}">
      <dsp:nvSpPr>
        <dsp:cNvPr id="0" name=""/>
        <dsp:cNvSpPr/>
      </dsp:nvSpPr>
      <dsp:spPr>
        <a:xfrm>
          <a:off x="2174883" y="1917886"/>
          <a:ext cx="959777" cy="479888"/>
        </a:xfrm>
        <a:prstGeom prst="roundRect">
          <a:avLst/>
        </a:prstGeom>
        <a:solidFill>
          <a:schemeClr val="accent2">
            <a:hueOff val="-3670562"/>
            <a:satOff val="16196"/>
            <a:lumOff val="-2745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b="1" kern="1200" dirty="0" smtClean="0">
              <a:latin typeface="微軟正黑體" pitchFamily="34" charset="-120"/>
              <a:ea typeface="微軟正黑體" pitchFamily="34" charset="-120"/>
            </a:rPr>
            <a:t>包水餃</a:t>
          </a:r>
          <a:endParaRPr lang="zh-TW" altLang="en-US" sz="15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174883" y="1917886"/>
        <a:ext cx="959777" cy="479888"/>
      </dsp:txXfrm>
    </dsp:sp>
    <dsp:sp modelId="{024C7270-2B84-440E-89AD-7F0289EE1006}">
      <dsp:nvSpPr>
        <dsp:cNvPr id="0" name=""/>
        <dsp:cNvSpPr/>
      </dsp:nvSpPr>
      <dsp:spPr>
        <a:xfrm>
          <a:off x="948258" y="1917886"/>
          <a:ext cx="959777" cy="479888"/>
        </a:xfrm>
        <a:prstGeom prst="roundRect">
          <a:avLst/>
        </a:prstGeom>
        <a:solidFill>
          <a:schemeClr val="accent2">
            <a:hueOff val="-5505844"/>
            <a:satOff val="24295"/>
            <a:lumOff val="-4118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b="1" kern="1200" dirty="0" smtClean="0">
              <a:latin typeface="微軟正黑體" pitchFamily="34" charset="-120"/>
              <a:ea typeface="微軟正黑體" pitchFamily="34" charset="-120"/>
            </a:rPr>
            <a:t>秤重量</a:t>
          </a:r>
          <a:endParaRPr lang="zh-TW" altLang="en-US" sz="15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948258" y="1917886"/>
        <a:ext cx="959777" cy="479888"/>
      </dsp:txXfrm>
    </dsp:sp>
    <dsp:sp modelId="{C3EC8A22-BDC7-4A73-B135-62B3E3311597}">
      <dsp:nvSpPr>
        <dsp:cNvPr id="0" name=""/>
        <dsp:cNvSpPr/>
      </dsp:nvSpPr>
      <dsp:spPr>
        <a:xfrm>
          <a:off x="59877" y="751299"/>
          <a:ext cx="959777" cy="479888"/>
        </a:xfrm>
        <a:prstGeom prst="roundRect">
          <a:avLst/>
        </a:prstGeom>
        <a:solidFill>
          <a:schemeClr val="accent2">
            <a:hueOff val="-7341125"/>
            <a:satOff val="32393"/>
            <a:lumOff val="-549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b="1" kern="1200" dirty="0" smtClean="0">
              <a:latin typeface="微軟正黑體" pitchFamily="34" charset="-120"/>
              <a:ea typeface="微軟正黑體" pitchFamily="34" charset="-120"/>
            </a:rPr>
            <a:t>水餃大餐</a:t>
          </a:r>
          <a:endParaRPr lang="zh-TW" altLang="en-US" sz="15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59877" y="751299"/>
        <a:ext cx="959777" cy="47988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9350FA8-EF74-4816-960A-BB3C4DD16D49}">
      <dsp:nvSpPr>
        <dsp:cNvPr id="0" name=""/>
        <dsp:cNvSpPr/>
      </dsp:nvSpPr>
      <dsp:spPr>
        <a:xfrm>
          <a:off x="1602485" y="0"/>
          <a:ext cx="5040559" cy="5040559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98FF5F-347A-4DE8-BB0A-5CF9D8247EC5}">
      <dsp:nvSpPr>
        <dsp:cNvPr id="0" name=""/>
        <dsp:cNvSpPr/>
      </dsp:nvSpPr>
      <dsp:spPr>
        <a:xfrm>
          <a:off x="437408" y="394684"/>
          <a:ext cx="3830986" cy="71670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kern="1200" dirty="0" smtClean="0"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rPr>
            <a:t>潛在競爭者：</a:t>
          </a:r>
          <a:r>
            <a:rPr lang="zh-TW" altLang="en-US" sz="2400" b="1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模仿者出現</a:t>
          </a:r>
          <a:endParaRPr lang="en-US" altLang="zh-TW" sz="2400" b="1" kern="1200" dirty="0" smtClean="0">
            <a:solidFill>
              <a:srgbClr val="FF0000"/>
            </a:solidFill>
            <a:latin typeface="標楷體" pitchFamily="65" charset="-120"/>
            <a:ea typeface="標楷體" pitchFamily="65" charset="-12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</a:pPr>
          <a:r>
            <a:rPr lang="zh-TW" altLang="en-US" sz="1200" kern="1200" dirty="0" smtClean="0">
              <a:solidFill>
                <a:srgbClr val="002060"/>
              </a:solidFill>
              <a:sym typeface="Wingdings 2"/>
            </a:rPr>
            <a:t></a:t>
          </a:r>
          <a:r>
            <a:rPr lang="zh-TW" altLang="en-US" sz="1800" kern="1200" dirty="0" smtClean="0">
              <a:solidFill>
                <a:srgbClr val="002060"/>
              </a:solidFill>
              <a:sym typeface="Wingdings 2"/>
            </a:rPr>
            <a:t> </a:t>
          </a:r>
          <a:r>
            <a:rPr lang="zh-TW" altLang="en-US" sz="1800" kern="1200" dirty="0" smtClean="0">
              <a:solidFill>
                <a:srgbClr val="002060"/>
              </a:solidFill>
            </a:rPr>
            <a:t>五花馬、吳媽媽水餃</a:t>
          </a:r>
          <a:endParaRPr lang="zh-TW" altLang="en-US" sz="1800" kern="1200" dirty="0">
            <a:solidFill>
              <a:srgbClr val="002060"/>
            </a:solidFill>
          </a:endParaRPr>
        </a:p>
      </dsp:txBody>
      <dsp:txXfrm>
        <a:off x="437408" y="394684"/>
        <a:ext cx="3830986" cy="716704"/>
      </dsp:txXfrm>
    </dsp:sp>
    <dsp:sp modelId="{4DF4AF9B-1F0F-4370-8676-3DCACD09179D}">
      <dsp:nvSpPr>
        <dsp:cNvPr id="0" name=""/>
        <dsp:cNvSpPr/>
      </dsp:nvSpPr>
      <dsp:spPr>
        <a:xfrm>
          <a:off x="911399" y="1762830"/>
          <a:ext cx="2701951" cy="71670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kern="1200" dirty="0" smtClean="0"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rPr>
            <a:t>現有競爭者：</a:t>
          </a:r>
          <a:r>
            <a:rPr lang="zh-TW" altLang="en-US" sz="2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rPr>
            <a:t>無</a:t>
          </a:r>
          <a:endParaRPr lang="en-US" altLang="zh-TW" sz="2400" b="1" kern="1200" dirty="0" smtClean="0">
            <a:solidFill>
              <a:srgbClr val="FF0000"/>
            </a:solidFill>
            <a:effectLst>
              <a:outerShdw blurRad="38100" dist="38100" dir="2700000" algn="tl">
                <a:srgbClr val="C0C0C0"/>
              </a:outerShdw>
            </a:effectLst>
            <a:ea typeface="標楷體" pitchFamily="65" charset="-12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</a:pPr>
          <a:r>
            <a:rPr lang="zh-TW" altLang="en-US" sz="1200" kern="1200" dirty="0" smtClean="0">
              <a:solidFill>
                <a:srgbClr val="002060"/>
              </a:solidFill>
              <a:sym typeface="Wingdings 2"/>
            </a:rPr>
            <a:t></a:t>
          </a:r>
          <a:r>
            <a:rPr lang="zh-TW" altLang="en-US" sz="1800" kern="1200" dirty="0" smtClean="0">
              <a:solidFill>
                <a:srgbClr val="002060"/>
              </a:solidFill>
              <a:sym typeface="Wingdings 2"/>
            </a:rPr>
            <a:t> </a:t>
          </a:r>
          <a:r>
            <a:rPr lang="zh-TW" altLang="en-US" sz="1800" kern="1200" dirty="0" smtClean="0">
              <a:solidFill>
                <a:srgbClr val="002060"/>
              </a:solidFill>
            </a:rPr>
            <a:t>創意料理，模仿困難</a:t>
          </a:r>
          <a:endParaRPr lang="zh-TW" altLang="en-US" sz="1800" kern="1200" dirty="0">
            <a:solidFill>
              <a:srgbClr val="002060"/>
            </a:solidFill>
          </a:endParaRPr>
        </a:p>
      </dsp:txBody>
      <dsp:txXfrm>
        <a:off x="911399" y="1762830"/>
        <a:ext cx="2701951" cy="716704"/>
      </dsp:txXfrm>
    </dsp:sp>
    <dsp:sp modelId="{D3E54400-3B7A-4F8C-AFC7-24F8CECFAE22}">
      <dsp:nvSpPr>
        <dsp:cNvPr id="0" name=""/>
        <dsp:cNvSpPr/>
      </dsp:nvSpPr>
      <dsp:spPr>
        <a:xfrm>
          <a:off x="4909481" y="2266889"/>
          <a:ext cx="3271777" cy="71670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kern="1200" dirty="0" smtClean="0"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rPr>
            <a:t>消費者議價能力：</a:t>
          </a:r>
          <a:r>
            <a:rPr lang="zh-TW" altLang="en-US" sz="2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rPr>
            <a:t>低</a:t>
          </a:r>
          <a:endParaRPr lang="en-US" altLang="zh-TW" sz="2400" b="1" kern="1200" dirty="0" smtClean="0">
            <a:solidFill>
              <a:srgbClr val="FF0000"/>
            </a:solidFill>
            <a:effectLst>
              <a:outerShdw blurRad="38100" dist="38100" dir="2700000" algn="tl">
                <a:srgbClr val="C0C0C0"/>
              </a:outerShdw>
            </a:effectLst>
            <a:ea typeface="標楷體" pitchFamily="65" charset="-120"/>
          </a:endParaRPr>
        </a:p>
      </dsp:txBody>
      <dsp:txXfrm>
        <a:off x="4909481" y="2266889"/>
        <a:ext cx="3271777" cy="716704"/>
      </dsp:txXfrm>
    </dsp:sp>
    <dsp:sp modelId="{0DF0A0D0-E239-42B5-8273-5ECAE7EC0BC2}">
      <dsp:nvSpPr>
        <dsp:cNvPr id="0" name=""/>
        <dsp:cNvSpPr/>
      </dsp:nvSpPr>
      <dsp:spPr>
        <a:xfrm>
          <a:off x="4734818" y="3202991"/>
          <a:ext cx="3276364" cy="71670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kern="1200" dirty="0" smtClean="0"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rPr>
            <a:t>供應商議價能力：</a:t>
          </a:r>
          <a:r>
            <a:rPr lang="zh-TW" altLang="en-US" sz="2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rPr>
            <a:t>低</a:t>
          </a:r>
          <a:endParaRPr lang="en-US" altLang="zh-TW" sz="2400" b="1" kern="1200" dirty="0" smtClean="0">
            <a:solidFill>
              <a:srgbClr val="FF0000"/>
            </a:solidFill>
            <a:effectLst>
              <a:outerShdw blurRad="38100" dist="38100" dir="2700000" algn="tl">
                <a:srgbClr val="C0C0C0"/>
              </a:outerShdw>
            </a:effectLst>
            <a:ea typeface="標楷體" pitchFamily="65" charset="-12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200" kern="1200" dirty="0" smtClean="0">
              <a:solidFill>
                <a:srgbClr val="002060"/>
              </a:solidFill>
              <a:sym typeface="Wingdings 2"/>
            </a:rPr>
            <a:t></a:t>
          </a:r>
          <a:r>
            <a:rPr lang="zh-TW" altLang="en-US" sz="1800" kern="1200" dirty="0" smtClean="0">
              <a:solidFill>
                <a:srgbClr val="002060"/>
              </a:solidFill>
              <a:sym typeface="Wingdings 2"/>
            </a:rPr>
            <a:t>麵粉</a:t>
          </a:r>
          <a:endParaRPr lang="zh-TW" altLang="en-US" sz="1800" kern="1200" dirty="0">
            <a:solidFill>
              <a:srgbClr val="002060"/>
            </a:solidFill>
          </a:endParaRPr>
        </a:p>
      </dsp:txBody>
      <dsp:txXfrm>
        <a:off x="4734818" y="3202991"/>
        <a:ext cx="3276364" cy="716704"/>
      </dsp:txXfrm>
    </dsp:sp>
    <dsp:sp modelId="{55DC93A6-537C-4232-8F90-225E23245056}">
      <dsp:nvSpPr>
        <dsp:cNvPr id="0" name=""/>
        <dsp:cNvSpPr/>
      </dsp:nvSpPr>
      <dsp:spPr>
        <a:xfrm>
          <a:off x="4909497" y="4211108"/>
          <a:ext cx="2916324" cy="71670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kern="1200" dirty="0" smtClean="0"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rPr>
            <a:t>替代品的威脅：</a:t>
          </a:r>
          <a:r>
            <a:rPr lang="zh-TW" altLang="en-US" sz="2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rPr>
            <a:t>高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</a:pPr>
          <a:r>
            <a:rPr lang="zh-TW" altLang="en-US" sz="1200" kern="1200" dirty="0" smtClean="0">
              <a:solidFill>
                <a:srgbClr val="002060"/>
              </a:solidFill>
              <a:sym typeface="Wingdings 2"/>
            </a:rPr>
            <a:t></a:t>
          </a:r>
          <a:r>
            <a:rPr lang="zh-TW" altLang="en-US" sz="1800" kern="1200" dirty="0" smtClean="0">
              <a:solidFill>
                <a:srgbClr val="002060"/>
              </a:solidFill>
              <a:sym typeface="Wingdings 2"/>
            </a:rPr>
            <a:t>四季豆鮮肉餃子</a:t>
          </a:r>
          <a:endParaRPr lang="zh-TW" altLang="en-US" sz="1800" kern="1200" dirty="0">
            <a:solidFill>
              <a:srgbClr val="002060"/>
            </a:solidFill>
          </a:endParaRPr>
        </a:p>
      </dsp:txBody>
      <dsp:txXfrm>
        <a:off x="4909497" y="4211108"/>
        <a:ext cx="2916324" cy="71670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DD97728-8753-4B3D-BBF9-F626791C64EF}">
      <dsp:nvSpPr>
        <dsp:cNvPr id="0" name=""/>
        <dsp:cNvSpPr/>
      </dsp:nvSpPr>
      <dsp:spPr>
        <a:xfrm>
          <a:off x="747927" y="203863"/>
          <a:ext cx="6403009" cy="91807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水餃與電影做結合</a:t>
          </a:r>
          <a:r>
            <a:rPr lang="zh-TW" altLang="en-US" sz="2000" kern="1200" dirty="0" smtClean="0">
              <a:latin typeface="標楷體" pitchFamily="65" charset="-120"/>
              <a:ea typeface="標楷體" pitchFamily="65" charset="-120"/>
            </a:rPr>
            <a:t>，在產品上有著一般傳統麵食的道地，藉由創意水餃與電影做結合，及年輕人</a:t>
          </a:r>
          <a:r>
            <a:rPr lang="en-US" altLang="en-US" sz="2000" kern="1200" dirty="0" smtClean="0">
              <a:latin typeface="標楷體" pitchFamily="65" charset="-120"/>
              <a:ea typeface="標楷體" pitchFamily="65" charset="-120"/>
            </a:rPr>
            <a:t>KUSO</a:t>
          </a:r>
          <a:r>
            <a:rPr lang="zh-TW" altLang="en-US" sz="2000" kern="1200" dirty="0" smtClean="0">
              <a:latin typeface="標楷體" pitchFamily="65" charset="-120"/>
              <a:ea typeface="標楷體" pitchFamily="65" charset="-120"/>
            </a:rPr>
            <a:t>創新的能力，整間店充滿著電影風格。</a:t>
          </a:r>
          <a:endParaRPr lang="zh-TW" altLang="en-US" sz="2000" kern="1200" dirty="0">
            <a:latin typeface="標楷體" pitchFamily="65" charset="-120"/>
            <a:ea typeface="標楷體" pitchFamily="65" charset="-120"/>
          </a:endParaRPr>
        </a:p>
      </dsp:txBody>
      <dsp:txXfrm>
        <a:off x="1772409" y="203863"/>
        <a:ext cx="5378527" cy="918076"/>
      </dsp:txXfrm>
    </dsp:sp>
    <dsp:sp modelId="{16C978A1-4993-4252-B7D6-132204EFD53D}">
      <dsp:nvSpPr>
        <dsp:cNvPr id="0" name=""/>
        <dsp:cNvSpPr/>
      </dsp:nvSpPr>
      <dsp:spPr>
        <a:xfrm>
          <a:off x="-108489" y="136435"/>
          <a:ext cx="1900759" cy="105293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400" b="1" kern="1200" dirty="0" smtClean="0">
              <a:latin typeface="標楷體" pitchFamily="65" charset="-120"/>
              <a:ea typeface="標楷體" pitchFamily="65" charset="-120"/>
            </a:rPr>
            <a:t>What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kern="1200" dirty="0" smtClean="0">
              <a:latin typeface="標楷體" pitchFamily="65" charset="-120"/>
              <a:ea typeface="標楷體" pitchFamily="65" charset="-120"/>
            </a:rPr>
            <a:t>產品特色</a:t>
          </a:r>
          <a:endParaRPr lang="en-US" altLang="zh-TW" sz="2400" b="1" kern="1200" dirty="0" smtClean="0">
            <a:latin typeface="標楷體" pitchFamily="65" charset="-120"/>
            <a:ea typeface="標楷體" pitchFamily="65" charset="-120"/>
          </a:endParaRPr>
        </a:p>
      </dsp:txBody>
      <dsp:txXfrm>
        <a:off x="-108489" y="136435"/>
        <a:ext cx="1900759" cy="1052933"/>
      </dsp:txXfrm>
    </dsp:sp>
    <dsp:sp modelId="{5CD9CBB9-2696-44D9-BFCF-57B037E94DA2}">
      <dsp:nvSpPr>
        <dsp:cNvPr id="0" name=""/>
        <dsp:cNvSpPr/>
      </dsp:nvSpPr>
      <dsp:spPr>
        <a:xfrm>
          <a:off x="1686675" y="1624931"/>
          <a:ext cx="6195819" cy="731732"/>
        </a:xfrm>
        <a:prstGeom prst="rect">
          <a:avLst/>
        </a:prstGeom>
        <a:solidFill>
          <a:schemeClr val="accent2">
            <a:tint val="40000"/>
            <a:alpha val="90000"/>
            <a:hueOff val="-3702706"/>
            <a:satOff val="13424"/>
            <a:lumOff val="-35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3702706"/>
              <a:satOff val="13424"/>
              <a:lumOff val="-357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0" kern="1200" dirty="0" smtClean="0">
              <a:latin typeface="標楷體" pitchFamily="65" charset="-120"/>
              <a:ea typeface="標楷體" pitchFamily="65" charset="-120"/>
            </a:rPr>
            <a:t>讓水餃、湯包類麵食不只是中年人的偏愛，</a:t>
          </a:r>
          <a:r>
            <a:rPr lang="zh-TW" altLang="en-US" sz="2000" b="0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年輕族群</a:t>
          </a:r>
          <a:r>
            <a:rPr lang="zh-TW" altLang="en-US" sz="2000" b="0" kern="1200" dirty="0" smtClean="0">
              <a:latin typeface="標楷體" pitchFamily="65" charset="-120"/>
              <a:ea typeface="標楷體" pitchFamily="65" charset="-120"/>
            </a:rPr>
            <a:t>也會愛上</a:t>
          </a:r>
          <a:r>
            <a:rPr lang="en-US" altLang="zh-TW" sz="2000" b="0" kern="1200" dirty="0" smtClean="0">
              <a:latin typeface="標楷體" pitchFamily="65" charset="-120"/>
              <a:ea typeface="標楷體" pitchFamily="65" charset="-120"/>
            </a:rPr>
            <a:t>『</a:t>
          </a:r>
          <a:r>
            <a:rPr lang="zh-TW" altLang="en-US" sz="2000" b="0" kern="1200" dirty="0" smtClean="0">
              <a:latin typeface="標楷體" pitchFamily="65" charset="-120"/>
              <a:ea typeface="標楷體" pitchFamily="65" charset="-120"/>
            </a:rPr>
            <a:t>海餃七號</a:t>
          </a:r>
          <a:r>
            <a:rPr lang="en-US" altLang="zh-TW" sz="2000" b="0" kern="1200" dirty="0" smtClean="0">
              <a:latin typeface="標楷體" pitchFamily="65" charset="-120"/>
              <a:ea typeface="標楷體" pitchFamily="65" charset="-120"/>
            </a:rPr>
            <a:t>』</a:t>
          </a:r>
        </a:p>
      </dsp:txBody>
      <dsp:txXfrm>
        <a:off x="2678006" y="1624931"/>
        <a:ext cx="5204488" cy="731732"/>
      </dsp:txXfrm>
    </dsp:sp>
    <dsp:sp modelId="{1639C91C-06E0-4917-B5D1-BEC74C8E8757}">
      <dsp:nvSpPr>
        <dsp:cNvPr id="0" name=""/>
        <dsp:cNvSpPr/>
      </dsp:nvSpPr>
      <dsp:spPr>
        <a:xfrm>
          <a:off x="713073" y="1484664"/>
          <a:ext cx="1732683" cy="1067870"/>
        </a:xfrm>
        <a:prstGeom prst="ellipse">
          <a:avLst/>
        </a:prstGeom>
        <a:solidFill>
          <a:schemeClr val="accent2">
            <a:hueOff val="-3670562"/>
            <a:satOff val="16196"/>
            <a:lumOff val="-2745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400" b="1" kern="1200" dirty="0" smtClean="0">
              <a:latin typeface="標楷體" pitchFamily="65" charset="-120"/>
              <a:ea typeface="標楷體" pitchFamily="65" charset="-120"/>
            </a:rPr>
            <a:t>WHY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kern="1200" dirty="0" smtClean="0">
              <a:latin typeface="標楷體" pitchFamily="65" charset="-120"/>
              <a:ea typeface="標楷體" pitchFamily="65" charset="-120"/>
            </a:rPr>
            <a:t>設計來源</a:t>
          </a:r>
          <a:endParaRPr lang="en-US" altLang="zh-TW" sz="2400" b="1" kern="1200" dirty="0" smtClean="0">
            <a:latin typeface="標楷體" pitchFamily="65" charset="-120"/>
            <a:ea typeface="標楷體" pitchFamily="65" charset="-120"/>
          </a:endParaRPr>
        </a:p>
      </dsp:txBody>
      <dsp:txXfrm>
        <a:off x="713073" y="1484664"/>
        <a:ext cx="1732683" cy="1067870"/>
      </dsp:txXfrm>
    </dsp:sp>
    <dsp:sp modelId="{31ED4238-CDC2-4DDD-A64F-E08E523C089F}">
      <dsp:nvSpPr>
        <dsp:cNvPr id="0" name=""/>
        <dsp:cNvSpPr/>
      </dsp:nvSpPr>
      <dsp:spPr>
        <a:xfrm>
          <a:off x="1152131" y="2914962"/>
          <a:ext cx="5435058" cy="486059"/>
        </a:xfrm>
        <a:prstGeom prst="rect">
          <a:avLst/>
        </a:prstGeom>
        <a:solidFill>
          <a:schemeClr val="accent2">
            <a:tint val="40000"/>
            <a:alpha val="90000"/>
            <a:hueOff val="-7405413"/>
            <a:satOff val="26848"/>
            <a:lumOff val="-71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7405413"/>
              <a:satOff val="26848"/>
              <a:lumOff val="-714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itchFamily="65" charset="-120"/>
              <a:ea typeface="標楷體" pitchFamily="65" charset="-120"/>
            </a:rPr>
            <a:t>青少族群、上班族、中年族群、觀光客</a:t>
          </a:r>
          <a:endParaRPr lang="zh-TW" altLang="en-US" sz="2000" b="0" kern="1200" dirty="0" smtClean="0">
            <a:latin typeface="標楷體" pitchFamily="65" charset="-120"/>
            <a:ea typeface="標楷體" pitchFamily="65" charset="-120"/>
          </a:endParaRPr>
        </a:p>
      </dsp:txBody>
      <dsp:txXfrm>
        <a:off x="2021741" y="2914962"/>
        <a:ext cx="4565449" cy="486059"/>
      </dsp:txXfrm>
    </dsp:sp>
    <dsp:sp modelId="{6E21B26B-3538-4642-A431-48A51EDD84A7}">
      <dsp:nvSpPr>
        <dsp:cNvPr id="0" name=""/>
        <dsp:cNvSpPr/>
      </dsp:nvSpPr>
      <dsp:spPr>
        <a:xfrm>
          <a:off x="144015" y="2770946"/>
          <a:ext cx="1548090" cy="779950"/>
        </a:xfrm>
        <a:prstGeom prst="ellipse">
          <a:avLst/>
        </a:prstGeom>
        <a:solidFill>
          <a:schemeClr val="accent2">
            <a:hueOff val="-7341125"/>
            <a:satOff val="32393"/>
            <a:lumOff val="-549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400" b="1" kern="1200" dirty="0" smtClean="0">
              <a:latin typeface="標楷體" pitchFamily="65" charset="-120"/>
              <a:ea typeface="標楷體" pitchFamily="65" charset="-120"/>
            </a:rPr>
            <a:t>Who</a:t>
          </a:r>
          <a:r>
            <a:rPr lang="zh-TW" altLang="en-US" sz="2400" b="1" kern="1200" dirty="0" smtClean="0">
              <a:latin typeface="標楷體" pitchFamily="65" charset="-120"/>
              <a:ea typeface="標楷體" pitchFamily="65" charset="-120"/>
            </a:rPr>
            <a:t>對象</a:t>
          </a:r>
        </a:p>
        <a:p>
          <a:pPr lvl="0">
            <a:spcBef>
              <a:spcPct val="0"/>
            </a:spcBef>
          </a:pPr>
          <a:endParaRPr lang="zh-TW" altLang="en-US" sz="24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144015" y="2770946"/>
        <a:ext cx="1548090" cy="77995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0751EDF-9B63-400E-8FBC-B7BA00DC5F6F}">
      <dsp:nvSpPr>
        <dsp:cNvPr id="0" name=""/>
        <dsp:cNvSpPr/>
      </dsp:nvSpPr>
      <dsp:spPr>
        <a:xfrm flipH="1">
          <a:off x="1573462" y="800206"/>
          <a:ext cx="3862625" cy="711961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0" kern="1200" dirty="0" smtClean="0">
              <a:latin typeface="標楷體" pitchFamily="65" charset="-120"/>
              <a:ea typeface="標楷體" pitchFamily="65" charset="-120"/>
            </a:rPr>
            <a:t>網路</a:t>
          </a:r>
          <a:r>
            <a:rPr lang="en-US" altLang="zh-TW" sz="2000" b="0" kern="1200" dirty="0" smtClean="0">
              <a:latin typeface="標楷體" pitchFamily="65" charset="-120"/>
              <a:ea typeface="標楷體" pitchFamily="65" charset="-120"/>
            </a:rPr>
            <a:t>24</a:t>
          </a:r>
          <a:r>
            <a:rPr lang="zh-TW" altLang="en-US" sz="2000" b="0" kern="1200" dirty="0" smtClean="0">
              <a:latin typeface="標楷體" pitchFamily="65" charset="-120"/>
              <a:ea typeface="標楷體" pitchFamily="65" charset="-120"/>
            </a:rPr>
            <a:t>小時銷售</a:t>
          </a:r>
          <a:endParaRPr lang="en-US" altLang="zh-TW" sz="2000" b="0" kern="1200" dirty="0" smtClean="0">
            <a:latin typeface="標楷體" pitchFamily="65" charset="-120"/>
            <a:ea typeface="標楷體" pitchFamily="65" charset="-12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0" kern="1200" dirty="0" smtClean="0">
              <a:latin typeface="標楷體" pitchFamily="65" charset="-120"/>
              <a:ea typeface="標楷體" pitchFamily="65" charset="-120"/>
            </a:rPr>
            <a:t>實體店面約一天</a:t>
          </a:r>
          <a:r>
            <a:rPr lang="en-US" altLang="zh-TW" sz="2000" b="0" kern="1200" dirty="0" smtClean="0">
              <a:latin typeface="標楷體" pitchFamily="65" charset="-120"/>
              <a:ea typeface="標楷體" pitchFamily="65" charset="-120"/>
            </a:rPr>
            <a:t>8</a:t>
          </a:r>
          <a:r>
            <a:rPr lang="zh-TW" altLang="en-US" sz="2000" b="0" kern="1200" dirty="0" smtClean="0">
              <a:latin typeface="標楷體" pitchFamily="65" charset="-120"/>
              <a:ea typeface="標楷體" pitchFamily="65" charset="-120"/>
            </a:rPr>
            <a:t>小時</a:t>
          </a:r>
          <a:endParaRPr lang="zh-TW" altLang="en-US" sz="2000" b="0" kern="1200" dirty="0"/>
        </a:p>
      </dsp:txBody>
      <dsp:txXfrm flipH="1">
        <a:off x="2191482" y="800206"/>
        <a:ext cx="3244605" cy="711961"/>
      </dsp:txXfrm>
    </dsp:sp>
    <dsp:sp modelId="{B9A4911E-5C21-45F8-9494-A2839FDF0188}">
      <dsp:nvSpPr>
        <dsp:cNvPr id="0" name=""/>
        <dsp:cNvSpPr/>
      </dsp:nvSpPr>
      <dsp:spPr>
        <a:xfrm flipH="1">
          <a:off x="683566" y="720078"/>
          <a:ext cx="1482643" cy="81461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000" b="1" kern="1200" dirty="0" smtClean="0">
              <a:effectLst/>
              <a:latin typeface="標楷體" pitchFamily="65" charset="-120"/>
              <a:ea typeface="標楷體" pitchFamily="65" charset="-120"/>
            </a:rPr>
            <a:t>When</a:t>
          </a:r>
          <a:r>
            <a:rPr lang="zh-TW" altLang="en-US" sz="2000" b="1" kern="1200" dirty="0" smtClean="0">
              <a:effectLst/>
              <a:latin typeface="標楷體" pitchFamily="65" charset="-120"/>
              <a:ea typeface="標楷體" pitchFamily="65" charset="-120"/>
            </a:rPr>
            <a:t>時間</a:t>
          </a:r>
        </a:p>
        <a:p>
          <a:pPr lvl="0" algn="ctr">
            <a:spcBef>
              <a:spcPct val="0"/>
            </a:spcBef>
          </a:pPr>
          <a:endParaRPr lang="zh-TW" altLang="en-US" sz="2900" kern="1200" dirty="0"/>
        </a:p>
      </dsp:txBody>
      <dsp:txXfrm flipH="1">
        <a:off x="683566" y="720078"/>
        <a:ext cx="1482643" cy="814610"/>
      </dsp:txXfrm>
    </dsp:sp>
    <dsp:sp modelId="{D40D31CB-EA27-43C0-8036-776E48A8C3CC}">
      <dsp:nvSpPr>
        <dsp:cNvPr id="0" name=""/>
        <dsp:cNvSpPr/>
      </dsp:nvSpPr>
      <dsp:spPr>
        <a:xfrm flipH="1">
          <a:off x="6219678" y="1622504"/>
          <a:ext cx="1808701" cy="387303"/>
        </a:xfrm>
        <a:prstGeom prst="rect">
          <a:avLst/>
        </a:prstGeom>
        <a:solidFill>
          <a:schemeClr val="accent4">
            <a:tint val="40000"/>
            <a:alpha val="90000"/>
            <a:hueOff val="-7323457"/>
            <a:satOff val="33215"/>
            <a:lumOff val="3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7323457"/>
              <a:satOff val="33215"/>
              <a:lumOff val="33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latin typeface="標楷體" pitchFamily="65" charset="-120"/>
              <a:ea typeface="標楷體" pitchFamily="65" charset="-120"/>
            </a:rPr>
            <a:t>台灣</a:t>
          </a:r>
          <a:endParaRPr lang="zh-TW" altLang="en-US" sz="2000" kern="1200" dirty="0"/>
        </a:p>
      </dsp:txBody>
      <dsp:txXfrm flipH="1">
        <a:off x="6509070" y="1622504"/>
        <a:ext cx="1519308" cy="387303"/>
      </dsp:txXfrm>
    </dsp:sp>
    <dsp:sp modelId="{3D64A3F2-560E-4FF4-B7F6-B45677716F28}">
      <dsp:nvSpPr>
        <dsp:cNvPr id="0" name=""/>
        <dsp:cNvSpPr/>
      </dsp:nvSpPr>
      <dsp:spPr>
        <a:xfrm rot="10800000" flipH="1" flipV="1">
          <a:off x="4644025" y="1584179"/>
          <a:ext cx="1757273" cy="515002"/>
        </a:xfrm>
        <a:prstGeom prst="ellipse">
          <a:avLst/>
        </a:prstGeom>
        <a:solidFill>
          <a:schemeClr val="accent4">
            <a:hueOff val="-7036575"/>
            <a:satOff val="42238"/>
            <a:lumOff val="-3725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000" b="1" kern="1200" dirty="0" smtClean="0"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rPr>
            <a:t>Where</a:t>
          </a:r>
          <a:r>
            <a:rPr lang="zh-TW" altLang="en-US" sz="2000" b="1" kern="1200" dirty="0" smtClean="0"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rPr>
            <a:t>地點 </a:t>
          </a:r>
        </a:p>
        <a:p>
          <a:pPr lvl="0" algn="ctr">
            <a:spcBef>
              <a:spcPct val="0"/>
            </a:spcBef>
          </a:pPr>
          <a:endParaRPr lang="zh-TW" altLang="en-US" sz="2400" kern="1200" dirty="0"/>
        </a:p>
      </dsp:txBody>
      <dsp:txXfrm rot="10800000" flipH="1" flipV="1">
        <a:off x="4644025" y="1584179"/>
        <a:ext cx="1757273" cy="51500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0751EDF-9B63-400E-8FBC-B7BA00DC5F6F}">
      <dsp:nvSpPr>
        <dsp:cNvPr id="0" name=""/>
        <dsp:cNvSpPr/>
      </dsp:nvSpPr>
      <dsp:spPr>
        <a:xfrm>
          <a:off x="2103414" y="720076"/>
          <a:ext cx="3441202" cy="113571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>
              <a:latin typeface="標楷體" pitchFamily="65" charset="-120"/>
              <a:ea typeface="標楷體" pitchFamily="65" charset="-120"/>
            </a:rPr>
            <a:t>網路行銷</a:t>
          </a:r>
          <a:endParaRPr lang="en-US" altLang="zh-TW" sz="2200" b="1" kern="1200" dirty="0" smtClean="0">
            <a:latin typeface="標楷體" pitchFamily="65" charset="-120"/>
            <a:ea typeface="標楷體" pitchFamily="65" charset="-120"/>
          </a:endParaRP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>
              <a:latin typeface="標楷體" pitchFamily="65" charset="-120"/>
              <a:ea typeface="標楷體" pitchFamily="65" charset="-120"/>
            </a:rPr>
            <a:t>實體店面</a:t>
          </a:r>
          <a:endParaRPr lang="zh-TW" altLang="en-US" sz="2200" kern="1200" dirty="0"/>
        </a:p>
      </dsp:txBody>
      <dsp:txXfrm>
        <a:off x="2654006" y="720076"/>
        <a:ext cx="2890609" cy="1135713"/>
      </dsp:txXfrm>
    </dsp:sp>
    <dsp:sp modelId="{B9A4911E-5C21-45F8-9494-A2839FDF0188}">
      <dsp:nvSpPr>
        <dsp:cNvPr id="0" name=""/>
        <dsp:cNvSpPr/>
      </dsp:nvSpPr>
      <dsp:spPr>
        <a:xfrm>
          <a:off x="54555" y="288038"/>
          <a:ext cx="2321714" cy="213717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3200" b="1" kern="1200" dirty="0" smtClean="0"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rPr>
            <a:t>How  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200" b="1" kern="1200" dirty="0" smtClean="0"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rPr>
            <a:t>如何銷售</a:t>
          </a:r>
        </a:p>
        <a:p>
          <a:pPr lvl="0" algn="ctr">
            <a:spcBef>
              <a:spcPct val="0"/>
            </a:spcBef>
          </a:pPr>
          <a:endParaRPr lang="zh-TW" altLang="en-US" sz="2900" kern="1200" dirty="0"/>
        </a:p>
      </dsp:txBody>
      <dsp:txXfrm>
        <a:off x="54555" y="288038"/>
        <a:ext cx="2321714" cy="2137174"/>
      </dsp:txXfrm>
    </dsp:sp>
    <dsp:sp modelId="{D40D31CB-EA27-43C0-8036-776E48A8C3CC}">
      <dsp:nvSpPr>
        <dsp:cNvPr id="0" name=""/>
        <dsp:cNvSpPr/>
      </dsp:nvSpPr>
      <dsp:spPr>
        <a:xfrm>
          <a:off x="3779968" y="2824724"/>
          <a:ext cx="4356946" cy="1135713"/>
        </a:xfrm>
        <a:prstGeom prst="rect">
          <a:avLst/>
        </a:prstGeom>
        <a:solidFill>
          <a:schemeClr val="accent2">
            <a:tint val="40000"/>
            <a:alpha val="90000"/>
            <a:hueOff val="-7405413"/>
            <a:satOff val="26848"/>
            <a:lumOff val="-71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7405413"/>
              <a:satOff val="26848"/>
              <a:lumOff val="-714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>
              <a:latin typeface="標楷體" pitchFamily="65" charset="-120"/>
              <a:ea typeface="標楷體" pitchFamily="65" charset="-120"/>
            </a:rPr>
            <a:t>產品定價為</a:t>
          </a:r>
          <a:r>
            <a:rPr lang="en-US" altLang="zh-TW" sz="2200" b="1" kern="1200" dirty="0" smtClean="0">
              <a:latin typeface="標楷體" pitchFamily="65" charset="-120"/>
              <a:ea typeface="標楷體" pitchFamily="65" charset="-120"/>
            </a:rPr>
            <a:t>8</a:t>
          </a:r>
          <a:r>
            <a:rPr lang="zh-TW" altLang="en-US" sz="2200" b="1" kern="1200" dirty="0" smtClean="0">
              <a:latin typeface="標楷體" pitchFamily="65" charset="-120"/>
              <a:ea typeface="標楷體" pitchFamily="65" charset="-120"/>
            </a:rPr>
            <a:t>元</a:t>
          </a:r>
          <a:r>
            <a:rPr lang="en-US" altLang="zh-TW" sz="2200" b="1" kern="1200" dirty="0" smtClean="0">
              <a:latin typeface="標楷體" pitchFamily="65" charset="-120"/>
              <a:ea typeface="標楷體" pitchFamily="65" charset="-120"/>
            </a:rPr>
            <a:t>/</a:t>
          </a:r>
          <a:r>
            <a:rPr lang="zh-TW" altLang="en-US" sz="2200" b="1" kern="1200" dirty="0" smtClean="0">
              <a:latin typeface="標楷體" pitchFamily="65" charset="-120"/>
              <a:ea typeface="標楷體" pitchFamily="65" charset="-120"/>
            </a:rPr>
            <a:t>顆。</a:t>
          </a:r>
          <a:endParaRPr lang="zh-TW" altLang="en-US" sz="2200" kern="1200" dirty="0"/>
        </a:p>
      </dsp:txBody>
      <dsp:txXfrm>
        <a:off x="4477080" y="2824724"/>
        <a:ext cx="3659834" cy="1135713"/>
      </dsp:txXfrm>
    </dsp:sp>
    <dsp:sp modelId="{3D64A3F2-560E-4FF4-B7F6-B45677716F28}">
      <dsp:nvSpPr>
        <dsp:cNvPr id="0" name=""/>
        <dsp:cNvSpPr/>
      </dsp:nvSpPr>
      <dsp:spPr>
        <a:xfrm>
          <a:off x="1998771" y="2376264"/>
          <a:ext cx="2321714" cy="2137174"/>
        </a:xfrm>
        <a:prstGeom prst="ellipse">
          <a:avLst/>
        </a:prstGeom>
        <a:solidFill>
          <a:schemeClr val="accent2">
            <a:hueOff val="-7341125"/>
            <a:satOff val="32393"/>
            <a:lumOff val="-549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3200" b="1" kern="1200" dirty="0" smtClean="0"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rPr>
            <a:t>How Much </a:t>
          </a:r>
          <a:r>
            <a:rPr lang="zh-TW" altLang="en-US" sz="3200" b="1" kern="1200" dirty="0" smtClean="0"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rPr>
            <a:t>成本預算 </a:t>
          </a:r>
        </a:p>
        <a:p>
          <a:pPr lvl="0" algn="ctr">
            <a:spcBef>
              <a:spcPct val="0"/>
            </a:spcBef>
          </a:pPr>
          <a:endParaRPr lang="zh-TW" altLang="en-US" sz="2400" kern="1200" dirty="0"/>
        </a:p>
      </dsp:txBody>
      <dsp:txXfrm>
        <a:off x="1998771" y="2376264"/>
        <a:ext cx="2321714" cy="2137174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D480865-C66D-4F49-8F15-BA8EA946250F}">
      <dsp:nvSpPr>
        <dsp:cNvPr id="0" name=""/>
        <dsp:cNvSpPr/>
      </dsp:nvSpPr>
      <dsp:spPr>
        <a:xfrm rot="5400000">
          <a:off x="5085593" y="-2499628"/>
          <a:ext cx="1085104" cy="6359746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ctr" defTabSz="1066800" fontAlgn="auto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  <a:defRPr/>
          </a:pPr>
          <a:r>
            <a:rPr kumimoji="0" lang="zh-TW" altLang="en-US" sz="2400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形象塑造</a:t>
          </a:r>
          <a:endParaRPr kumimoji="0" lang="en-US" altLang="zh-TW" sz="2400" kern="1200" dirty="0" smtClean="0">
            <a:solidFill>
              <a:srgbClr val="FF0000"/>
            </a:solidFill>
            <a:latin typeface="標楷體" pitchFamily="65" charset="-120"/>
            <a:ea typeface="標楷體" pitchFamily="65" charset="-120"/>
          </a:endParaRPr>
        </a:p>
        <a:p>
          <a:pPr marL="228600" lvl="1" indent="-228600" algn="ctr" defTabSz="1066800" fontAlgn="auto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  <a:defRPr/>
          </a:pPr>
          <a:r>
            <a:rPr lang="zh-TW" altLang="en-US" sz="1800" kern="1200" dirty="0" smtClean="0">
              <a:latin typeface="標楷體" pitchFamily="65" charset="-120"/>
              <a:ea typeface="標楷體" pitchFamily="65" charset="-120"/>
            </a:rPr>
            <a:t>發揮創意用電影名稱與水餃結合當作</a:t>
          </a:r>
          <a:r>
            <a:rPr lang="zh-TW" altLang="en-US" sz="1800" kern="1200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</a:rPr>
            <a:t>噱頭</a:t>
          </a:r>
          <a:endParaRPr kumimoji="0" lang="zh-TW" altLang="en-US" sz="1800" kern="1200" dirty="0" smtClean="0">
            <a:solidFill>
              <a:srgbClr val="0070C0"/>
            </a:solidFill>
            <a:latin typeface="標楷體" pitchFamily="65" charset="-120"/>
            <a:ea typeface="標楷體" pitchFamily="65" charset="-120"/>
          </a:endParaRPr>
        </a:p>
      </dsp:txBody>
      <dsp:txXfrm rot="5400000">
        <a:off x="5085593" y="-2499628"/>
        <a:ext cx="1085104" cy="6359746"/>
      </dsp:txXfrm>
    </dsp:sp>
    <dsp:sp modelId="{2BD9F9C6-FAD2-47B4-B289-D7826AE350A3}">
      <dsp:nvSpPr>
        <dsp:cNvPr id="0" name=""/>
        <dsp:cNvSpPr/>
      </dsp:nvSpPr>
      <dsp:spPr>
        <a:xfrm>
          <a:off x="1129085" y="2055"/>
          <a:ext cx="1319186" cy="13563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b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zh-TW" altLang="en-US" sz="2800" kern="1200" smtClean="0">
              <a:latin typeface="標楷體" pitchFamily="65" charset="-120"/>
              <a:ea typeface="標楷體" pitchFamily="65" charset="-120"/>
            </a:rPr>
            <a:t>短期</a:t>
          </a:r>
        </a:p>
        <a:p>
          <a:pPr lvl="0" algn="ctr" defTabSz="2355850">
            <a:lnSpc>
              <a:spcPct val="90000"/>
            </a:lnSpc>
            <a:spcBef>
              <a:spcPct val="0"/>
            </a:spcBef>
          </a:pPr>
          <a:endParaRPr lang="zh-TW" altLang="en-US" sz="2800" kern="1200" dirty="0"/>
        </a:p>
      </dsp:txBody>
      <dsp:txXfrm>
        <a:off x="1129085" y="2055"/>
        <a:ext cx="1319186" cy="1356380"/>
      </dsp:txXfrm>
    </dsp:sp>
    <dsp:sp modelId="{6C4473BC-8FA5-4A50-8705-0F69D2F61EC7}">
      <dsp:nvSpPr>
        <dsp:cNvPr id="0" name=""/>
        <dsp:cNvSpPr/>
      </dsp:nvSpPr>
      <dsp:spPr>
        <a:xfrm rot="5400000">
          <a:off x="5085593" y="-1075428"/>
          <a:ext cx="1085104" cy="6359746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ctr" defTabSz="1066800" fontAlgn="auto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  <a:defRPr/>
          </a:pPr>
          <a:r>
            <a:rPr kumimoji="0" lang="zh-TW" altLang="en-US" sz="2400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培養顧客忠誠度</a:t>
          </a:r>
          <a:endParaRPr kumimoji="0" lang="en-US" altLang="zh-TW" sz="2400" kern="1200" dirty="0" smtClean="0">
            <a:solidFill>
              <a:srgbClr val="FF0000"/>
            </a:solidFill>
            <a:latin typeface="標楷體" pitchFamily="65" charset="-120"/>
            <a:ea typeface="標楷體" pitchFamily="65" charset="-120"/>
          </a:endParaRPr>
        </a:p>
        <a:p>
          <a:pPr marL="228600" lvl="1" indent="-228600" algn="ctr" defTabSz="1066800" fontAlgn="auto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  <a:defRPr/>
          </a:pPr>
          <a:r>
            <a:rPr lang="zh-TW" altLang="en-US" sz="1800" kern="1200" dirty="0" smtClean="0">
              <a:latin typeface="標楷體" pitchFamily="65" charset="-120"/>
              <a:ea typeface="標楷體" pitchFamily="65" charset="-120"/>
            </a:rPr>
            <a:t>搭上時事熱門電影，不斷</a:t>
          </a:r>
          <a:r>
            <a:rPr lang="zh-TW" altLang="en-US" sz="1800" kern="1200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</a:rPr>
            <a:t>推層出新菜單</a:t>
          </a:r>
        </a:p>
      </dsp:txBody>
      <dsp:txXfrm rot="5400000">
        <a:off x="5085593" y="-1075428"/>
        <a:ext cx="1085104" cy="6359746"/>
      </dsp:txXfrm>
    </dsp:sp>
    <dsp:sp modelId="{375C97D7-0076-4F0A-8CC8-3413B4FC018E}">
      <dsp:nvSpPr>
        <dsp:cNvPr id="0" name=""/>
        <dsp:cNvSpPr/>
      </dsp:nvSpPr>
      <dsp:spPr>
        <a:xfrm>
          <a:off x="1129085" y="1426254"/>
          <a:ext cx="1319186" cy="13563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b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zh-TW" altLang="en-US" sz="2800" kern="1200" dirty="0" smtClean="0">
              <a:latin typeface="標楷體" pitchFamily="65" charset="-120"/>
              <a:ea typeface="標楷體" pitchFamily="65" charset="-120"/>
            </a:rPr>
            <a:t>中期</a:t>
          </a:r>
        </a:p>
        <a:p>
          <a:pPr lvl="0" algn="ctr" defTabSz="2355850">
            <a:lnSpc>
              <a:spcPct val="90000"/>
            </a:lnSpc>
            <a:spcBef>
              <a:spcPct val="0"/>
            </a:spcBef>
          </a:pPr>
          <a:endParaRPr lang="zh-TW" altLang="en-US" sz="2800" kern="1200" dirty="0"/>
        </a:p>
      </dsp:txBody>
      <dsp:txXfrm>
        <a:off x="1129085" y="1426254"/>
        <a:ext cx="1319186" cy="1356380"/>
      </dsp:txXfrm>
    </dsp:sp>
    <dsp:sp modelId="{5CB3C3D1-C5E8-4D40-AA7B-6DB09561D7F1}">
      <dsp:nvSpPr>
        <dsp:cNvPr id="0" name=""/>
        <dsp:cNvSpPr/>
      </dsp:nvSpPr>
      <dsp:spPr>
        <a:xfrm rot="5400000">
          <a:off x="5085593" y="348770"/>
          <a:ext cx="1085104" cy="6359746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ctr" defTabSz="1066800" fontAlgn="auto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  <a:defRPr/>
          </a:pPr>
          <a:r>
            <a:rPr kumimoji="0" lang="zh-TW" altLang="en-US" sz="2400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加盟</a:t>
          </a:r>
          <a:endParaRPr kumimoji="0" lang="en-US" altLang="zh-TW" sz="2400" kern="1200" dirty="0" smtClean="0">
            <a:solidFill>
              <a:srgbClr val="FF0000"/>
            </a:solidFill>
            <a:latin typeface="標楷體" pitchFamily="65" charset="-120"/>
            <a:ea typeface="標楷體" pitchFamily="65" charset="-120"/>
          </a:endParaRPr>
        </a:p>
        <a:p>
          <a:pPr marL="228600" lvl="1" indent="-228600" algn="ctr" defTabSz="1066800" fontAlgn="auto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  <a:defRPr/>
          </a:pPr>
          <a:r>
            <a:rPr lang="zh-TW" altLang="en-US" sz="1800" kern="1200" dirty="0" smtClean="0">
              <a:latin typeface="標楷體" pitchFamily="65" charset="-120"/>
              <a:ea typeface="標楷體" pitchFamily="65" charset="-120"/>
            </a:rPr>
            <a:t>開分店，</a:t>
          </a:r>
          <a:r>
            <a:rPr lang="zh-TW" altLang="en-US" sz="1800" kern="1200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</a:rPr>
            <a:t>擴大</a:t>
          </a:r>
          <a:r>
            <a:rPr lang="zh-TW" altLang="en-US" sz="1800" kern="1200" dirty="0" smtClean="0">
              <a:latin typeface="標楷體" pitchFamily="65" charset="-120"/>
              <a:ea typeface="標楷體" pitchFamily="65" charset="-120"/>
            </a:rPr>
            <a:t>中南部及對岸的市場版圖</a:t>
          </a:r>
          <a:endParaRPr lang="en-US" altLang="zh-TW" sz="1800" kern="1200" dirty="0" smtClean="0">
            <a:latin typeface="標楷體" pitchFamily="65" charset="-120"/>
            <a:ea typeface="標楷體" pitchFamily="65" charset="-120"/>
          </a:endParaRPr>
        </a:p>
      </dsp:txBody>
      <dsp:txXfrm rot="5400000">
        <a:off x="5085593" y="348770"/>
        <a:ext cx="1085104" cy="6359746"/>
      </dsp:txXfrm>
    </dsp:sp>
    <dsp:sp modelId="{5910F2AE-5915-4FF7-A1E0-C8153548BCA3}">
      <dsp:nvSpPr>
        <dsp:cNvPr id="0" name=""/>
        <dsp:cNvSpPr/>
      </dsp:nvSpPr>
      <dsp:spPr>
        <a:xfrm>
          <a:off x="1129085" y="2850453"/>
          <a:ext cx="1319186" cy="13563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b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zh-TW" altLang="en-US" sz="2800" kern="1200" dirty="0" smtClean="0">
              <a:latin typeface="標楷體" pitchFamily="65" charset="-120"/>
              <a:ea typeface="標楷體" pitchFamily="65" charset="-120"/>
            </a:rPr>
            <a:t>長期</a:t>
          </a:r>
        </a:p>
        <a:p>
          <a:pPr lvl="0" algn="ctr" defTabSz="2355850">
            <a:lnSpc>
              <a:spcPct val="90000"/>
            </a:lnSpc>
            <a:spcBef>
              <a:spcPct val="0"/>
            </a:spcBef>
          </a:pPr>
          <a:endParaRPr lang="zh-TW" altLang="en-US" sz="2800" kern="1200" dirty="0"/>
        </a:p>
      </dsp:txBody>
      <dsp:txXfrm>
        <a:off x="1129085" y="2850453"/>
        <a:ext cx="1319186" cy="135638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239FA88-3169-48C9-B0CD-0CFF179F440E}">
      <dsp:nvSpPr>
        <dsp:cNvPr id="0" name=""/>
        <dsp:cNvSpPr/>
      </dsp:nvSpPr>
      <dsp:spPr>
        <a:xfrm>
          <a:off x="636929" y="2339058"/>
          <a:ext cx="542691" cy="5170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1345" y="0"/>
              </a:lnTo>
              <a:lnTo>
                <a:pt x="271345" y="517045"/>
              </a:lnTo>
              <a:lnTo>
                <a:pt x="542691" y="51704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000" kern="1200"/>
        </a:p>
      </dsp:txBody>
      <dsp:txXfrm>
        <a:off x="889535" y="2578842"/>
        <a:ext cx="37478" cy="37478"/>
      </dsp:txXfrm>
    </dsp:sp>
    <dsp:sp modelId="{6A3F0350-AE54-4DBE-88E0-D969676917C3}">
      <dsp:nvSpPr>
        <dsp:cNvPr id="0" name=""/>
        <dsp:cNvSpPr/>
      </dsp:nvSpPr>
      <dsp:spPr>
        <a:xfrm>
          <a:off x="636929" y="1822013"/>
          <a:ext cx="542691" cy="517045"/>
        </a:xfrm>
        <a:custGeom>
          <a:avLst/>
          <a:gdLst/>
          <a:ahLst/>
          <a:cxnLst/>
          <a:rect l="0" t="0" r="0" b="0"/>
          <a:pathLst>
            <a:path>
              <a:moveTo>
                <a:pt x="0" y="517045"/>
              </a:moveTo>
              <a:lnTo>
                <a:pt x="271345" y="517045"/>
              </a:lnTo>
              <a:lnTo>
                <a:pt x="271345" y="0"/>
              </a:lnTo>
              <a:lnTo>
                <a:pt x="542691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000" kern="1200"/>
        </a:p>
      </dsp:txBody>
      <dsp:txXfrm>
        <a:off x="889535" y="2061797"/>
        <a:ext cx="37478" cy="37478"/>
      </dsp:txXfrm>
    </dsp:sp>
    <dsp:sp modelId="{B35CDACE-557E-4082-BEF1-BAC439402588}">
      <dsp:nvSpPr>
        <dsp:cNvPr id="0" name=""/>
        <dsp:cNvSpPr/>
      </dsp:nvSpPr>
      <dsp:spPr>
        <a:xfrm rot="16200000">
          <a:off x="-1340763" y="2023293"/>
          <a:ext cx="3323852" cy="63153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30480" tIns="30480" rIns="30480" bIns="3048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kern="1200" dirty="0" smtClean="0"/>
            <a:t>費用</a:t>
          </a:r>
          <a:endParaRPr lang="zh-TW" altLang="en-US" sz="4800" kern="1200" dirty="0"/>
        </a:p>
      </dsp:txBody>
      <dsp:txXfrm rot="16200000">
        <a:off x="-1340763" y="2023293"/>
        <a:ext cx="3323852" cy="631531"/>
      </dsp:txXfrm>
    </dsp:sp>
    <dsp:sp modelId="{D0A5CF4B-4B03-4F15-8FE4-6FBB7C8DC1E8}">
      <dsp:nvSpPr>
        <dsp:cNvPr id="0" name=""/>
        <dsp:cNvSpPr/>
      </dsp:nvSpPr>
      <dsp:spPr>
        <a:xfrm>
          <a:off x="1179620" y="1408376"/>
          <a:ext cx="7098209" cy="82727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000" kern="1200" dirty="0" smtClean="0"/>
            <a:t>招牌製做</a:t>
          </a:r>
          <a:r>
            <a:rPr lang="en-US" altLang="zh-TW" sz="2000" kern="1200" dirty="0" smtClean="0"/>
            <a:t>$25,000</a:t>
          </a:r>
          <a:r>
            <a:rPr lang="zh-TW" altLang="en-US" sz="2000" kern="1200" dirty="0" smtClean="0"/>
            <a:t>、廚房規劃</a:t>
          </a:r>
          <a:r>
            <a:rPr lang="en-US" altLang="zh-TW" sz="2000" kern="1200" dirty="0" smtClean="0"/>
            <a:t>$21,000</a:t>
          </a:r>
          <a:r>
            <a:rPr lang="zh-TW" altLang="en-US" sz="2000" kern="1200" dirty="0" smtClean="0"/>
            <a:t>、室內設計</a:t>
          </a:r>
          <a:r>
            <a:rPr lang="en-US" altLang="zh-TW" sz="2000" kern="1200" dirty="0" smtClean="0"/>
            <a:t>$3,000,000</a:t>
          </a:r>
          <a:r>
            <a:rPr lang="zh-TW" altLang="en-US" sz="2000" kern="1200" dirty="0" smtClean="0"/>
            <a:t>、生產工具</a:t>
          </a:r>
          <a:r>
            <a:rPr lang="en-US" altLang="zh-TW" sz="2000" kern="1200" dirty="0" smtClean="0"/>
            <a:t>$850,000</a:t>
          </a:r>
          <a:r>
            <a:rPr lang="zh-TW" altLang="en-US" sz="2000" kern="1200" dirty="0" smtClean="0"/>
            <a:t>、銷售成本</a:t>
          </a:r>
          <a:r>
            <a:rPr lang="en-US" altLang="zh-TW" sz="2000" kern="1200" dirty="0" smtClean="0"/>
            <a:t>$500,000</a:t>
          </a:r>
          <a:r>
            <a:rPr lang="zh-TW" altLang="en-US" sz="2000" kern="1200" dirty="0" smtClean="0"/>
            <a:t>、活動費用</a:t>
          </a:r>
          <a:r>
            <a:rPr lang="en-US" altLang="zh-TW" sz="2000" kern="1200" dirty="0" smtClean="0"/>
            <a:t>$100,000</a:t>
          </a:r>
          <a:r>
            <a:rPr lang="zh-TW" altLang="en-US" sz="2000" kern="1200" dirty="0" smtClean="0"/>
            <a:t>，</a:t>
          </a:r>
          <a:endParaRPr lang="en-US" altLang="zh-TW" sz="2000" kern="1200" dirty="0" smtClean="0"/>
        </a:p>
      </dsp:txBody>
      <dsp:txXfrm>
        <a:off x="1179620" y="1408376"/>
        <a:ext cx="7098209" cy="827273"/>
      </dsp:txXfrm>
    </dsp:sp>
    <dsp:sp modelId="{D04B2E5E-AEC0-4979-A229-74828FE78A88}">
      <dsp:nvSpPr>
        <dsp:cNvPr id="0" name=""/>
        <dsp:cNvSpPr/>
      </dsp:nvSpPr>
      <dsp:spPr>
        <a:xfrm>
          <a:off x="1179620" y="2442468"/>
          <a:ext cx="7064698" cy="82727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人資</a:t>
          </a:r>
          <a:r>
            <a:rPr lang="en-US" altLang="zh-TW" sz="2000" kern="1200" dirty="0" smtClean="0"/>
            <a:t>$150,000</a:t>
          </a:r>
          <a:r>
            <a:rPr lang="zh-TW" altLang="en-US" sz="2000" kern="1200" dirty="0" smtClean="0"/>
            <a:t>、水電費</a:t>
          </a:r>
          <a:r>
            <a:rPr lang="en-US" altLang="zh-TW" sz="2000" kern="1200" dirty="0" smtClean="0"/>
            <a:t>$10,000</a:t>
          </a:r>
          <a:r>
            <a:rPr lang="zh-TW" altLang="en-US" sz="2000" kern="1200" dirty="0" smtClean="0"/>
            <a:t>、保險</a:t>
          </a:r>
          <a:r>
            <a:rPr lang="en-US" altLang="zh-TW" sz="2000" kern="1200" dirty="0" smtClean="0"/>
            <a:t>$1500</a:t>
          </a:r>
          <a:r>
            <a:rPr lang="zh-TW" altLang="en-US" sz="2000" kern="1200" dirty="0" smtClean="0"/>
            <a:t>、瓦斯費</a:t>
          </a:r>
          <a:r>
            <a:rPr lang="en-US" altLang="zh-TW" sz="2000" kern="1200" dirty="0" smtClean="0"/>
            <a:t>$10,000</a:t>
          </a:r>
          <a:endParaRPr lang="zh-TW" altLang="en-US" sz="2000" kern="1200" dirty="0" smtClean="0"/>
        </a:p>
      </dsp:txBody>
      <dsp:txXfrm>
        <a:off x="1179620" y="2442468"/>
        <a:ext cx="7064698" cy="8272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DBF53-0004-4823-9B35-2D925E1CE370}" type="datetimeFigureOut">
              <a:rPr lang="zh-TW" altLang="en-US" smtClean="0"/>
              <a:pPr/>
              <a:t>2015/3/17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853D8-AC5E-4AAF-BF2F-5826845D500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816373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560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FCDA5B-2F7E-4C5B-B8E7-018F34F25B88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662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393322-449B-4FA2-B704-F139D9F4C35E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662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393322-449B-4FA2-B704-F139D9F4C35E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853D8-AC5E-4AAF-BF2F-5826845D5005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686274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72962-9275-45AC-AF22-6C6082A2E4E8}" type="datetimeFigureOut">
              <a:rPr lang="zh-TW" altLang="en-US" smtClean="0"/>
              <a:pPr/>
              <a:t>2015/3/17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F999-9265-4625-AACA-08854806EB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72962-9275-45AC-AF22-6C6082A2E4E8}" type="datetimeFigureOut">
              <a:rPr lang="zh-TW" altLang="en-US" smtClean="0"/>
              <a:pPr/>
              <a:t>2015/3/17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F999-9265-4625-AACA-08854806EB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72962-9275-45AC-AF22-6C6082A2E4E8}" type="datetimeFigureOut">
              <a:rPr lang="zh-TW" altLang="en-US" smtClean="0"/>
              <a:pPr/>
              <a:t>2015/3/17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F999-9265-4625-AACA-08854806EB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72962-9275-45AC-AF22-6C6082A2E4E8}" type="datetimeFigureOut">
              <a:rPr lang="zh-TW" altLang="en-US" smtClean="0"/>
              <a:pPr/>
              <a:t>2015/3/17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F999-9265-4625-AACA-08854806EB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72962-9275-45AC-AF22-6C6082A2E4E8}" type="datetimeFigureOut">
              <a:rPr lang="zh-TW" altLang="en-US" smtClean="0"/>
              <a:pPr/>
              <a:t>2015/3/17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F999-9265-4625-AACA-08854806EB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72962-9275-45AC-AF22-6C6082A2E4E8}" type="datetimeFigureOut">
              <a:rPr lang="zh-TW" altLang="en-US" smtClean="0"/>
              <a:pPr/>
              <a:t>2015/3/17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F999-9265-4625-AACA-08854806EB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72962-9275-45AC-AF22-6C6082A2E4E8}" type="datetimeFigureOut">
              <a:rPr lang="zh-TW" altLang="en-US" smtClean="0"/>
              <a:pPr/>
              <a:t>2015/3/17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F999-9265-4625-AACA-08854806EB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72962-9275-45AC-AF22-6C6082A2E4E8}" type="datetimeFigureOut">
              <a:rPr lang="zh-TW" altLang="en-US" smtClean="0"/>
              <a:pPr/>
              <a:t>2015/3/17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F999-9265-4625-AACA-08854806EB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72962-9275-45AC-AF22-6C6082A2E4E8}" type="datetimeFigureOut">
              <a:rPr lang="zh-TW" altLang="en-US" smtClean="0"/>
              <a:pPr/>
              <a:t>2015/3/17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F999-9265-4625-AACA-08854806EB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72962-9275-45AC-AF22-6C6082A2E4E8}" type="datetimeFigureOut">
              <a:rPr lang="zh-TW" altLang="en-US" smtClean="0"/>
              <a:pPr/>
              <a:t>2015/3/17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F999-9265-4625-AACA-08854806EB4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72962-9275-45AC-AF22-6C6082A2E4E8}" type="datetimeFigureOut">
              <a:rPr lang="zh-TW" altLang="en-US" smtClean="0"/>
              <a:pPr/>
              <a:t>2015/3/17</a:t>
            </a:fld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B0F999-9265-4625-AACA-08854806EB4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E6B0F999-9265-4625-AACA-08854806EB4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9E72962-9275-45AC-AF22-6C6082A2E4E8}" type="datetimeFigureOut">
              <a:rPr lang="zh-TW" altLang="en-US" smtClean="0"/>
              <a:pPr/>
              <a:t>2015/3/17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28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.jpeg"/><Relationship Id="rId9" Type="http://schemas.microsoft.com/office/2007/relationships/diagramDrawing" Target="../diagrams/drawing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microsoft.com/office/2007/relationships/hdphoto" Target="../media/hdphoto2.wdp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image" Target="../media/image12.jpeg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5.xml"/><Relationship Id="rId7" Type="http://schemas.openxmlformats.org/officeDocument/2006/relationships/image" Target="../media/image3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12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hdphoto" Target="../media/hdphoto2.wdp"/><Relationship Id="rId7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54.jpe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12.jpeg"/><Relationship Id="rId5" Type="http://schemas.openxmlformats.org/officeDocument/2006/relationships/image" Target="../media/image50.jpeg"/><Relationship Id="rId15" Type="http://schemas.openxmlformats.org/officeDocument/2006/relationships/image" Target="../media/image56.jpeg"/><Relationship Id="rId10" Type="http://schemas.openxmlformats.org/officeDocument/2006/relationships/image" Target="../media/image4.jpeg"/><Relationship Id="rId4" Type="http://schemas.openxmlformats.org/officeDocument/2006/relationships/image" Target="../media/image49.jpeg"/><Relationship Id="rId9" Type="http://schemas.microsoft.com/office/2007/relationships/hdphoto" Target="../media/hdphoto2.wdp"/><Relationship Id="rId1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12.jpe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2.png"/><Relationship Id="rId7" Type="http://schemas.openxmlformats.org/officeDocument/2006/relationships/image" Target="../media/image4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jpeg"/><Relationship Id="rId4" Type="http://schemas.openxmlformats.org/officeDocument/2006/relationships/image" Target="../media/image63.png"/><Relationship Id="rId9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5.jpeg"/><Relationship Id="rId7" Type="http://schemas.openxmlformats.org/officeDocument/2006/relationships/image" Target="../media/image12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67.png"/><Relationship Id="rId4" Type="http://schemas.openxmlformats.org/officeDocument/2006/relationships/image" Target="../media/image3.jpeg"/><Relationship Id="rId9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9.png"/><Relationship Id="rId7" Type="http://schemas.openxmlformats.org/officeDocument/2006/relationships/image" Target="../media/image12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microsoft.com/office/2007/relationships/hdphoto" Target="../media/hdphoto3.wdp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12" Type="http://schemas.openxmlformats.org/officeDocument/2006/relationships/image" Target="../media/image66.png"/><Relationship Id="rId2" Type="http://schemas.openxmlformats.org/officeDocument/2006/relationships/image" Target="../media/image71.jpe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11" Type="http://schemas.openxmlformats.org/officeDocument/2006/relationships/image" Target="../media/image77.jpeg"/><Relationship Id="rId5" Type="http://schemas.openxmlformats.org/officeDocument/2006/relationships/image" Target="../media/image74.gif"/><Relationship Id="rId15" Type="http://schemas.microsoft.com/office/2007/relationships/hdphoto" Target="../media/hdphoto5.wdp"/><Relationship Id="rId10" Type="http://schemas.openxmlformats.org/officeDocument/2006/relationships/image" Target="../media/image4.jpeg"/><Relationship Id="rId4" Type="http://schemas.openxmlformats.org/officeDocument/2006/relationships/image" Target="../media/image73.jpeg"/><Relationship Id="rId9" Type="http://schemas.microsoft.com/office/2007/relationships/hdphoto" Target="../media/hdphoto2.wdp"/><Relationship Id="rId1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4.jpeg"/><Relationship Id="rId9" Type="http://schemas.microsoft.com/office/2007/relationships/diagramDrawing" Target="../diagrams/drawing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4.jpeg"/><Relationship Id="rId9" Type="http://schemas.microsoft.com/office/2007/relationships/diagramDrawing" Target="../diagrams/drawing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2.wdp"/><Relationship Id="rId7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4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12.jpeg"/><Relationship Id="rId3" Type="http://schemas.openxmlformats.org/officeDocument/2006/relationships/image" Target="../media/image14.jpeg"/><Relationship Id="rId7" Type="http://schemas.openxmlformats.org/officeDocument/2006/relationships/image" Target="../media/image4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3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9.jpeg"/><Relationship Id="rId5" Type="http://schemas.openxmlformats.org/officeDocument/2006/relationships/image" Target="../media/image3.jpeg"/><Relationship Id="rId15" Type="http://schemas.openxmlformats.org/officeDocument/2006/relationships/image" Target="../media/image23.png"/><Relationship Id="rId10" Type="http://schemas.openxmlformats.org/officeDocument/2006/relationships/image" Target="../media/image18.jpeg"/><Relationship Id="rId4" Type="http://schemas.openxmlformats.org/officeDocument/2006/relationships/image" Target="../media/image15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microsoft.com/office/2007/relationships/hdphoto" Target="../media/hdphoto2.wdp"/><Relationship Id="rId7" Type="http://schemas.openxmlformats.org/officeDocument/2006/relationships/diagramLayout" Target="../diagrams/layou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26.jpeg"/><Relationship Id="rId10" Type="http://schemas.microsoft.com/office/2007/relationships/diagramDrawing" Target="../diagrams/drawing1.xml"/><Relationship Id="rId4" Type="http://schemas.openxmlformats.org/officeDocument/2006/relationships/image" Target="../media/image4.jpeg"/><Relationship Id="rId9" Type="http://schemas.openxmlformats.org/officeDocument/2006/relationships/diagramColors" Target="../diagrams/colors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93739">
            <a:off x="2016392" y="2022188"/>
            <a:ext cx="6984776" cy="465797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矩形 1"/>
          <p:cNvSpPr/>
          <p:nvPr/>
        </p:nvSpPr>
        <p:spPr>
          <a:xfrm>
            <a:off x="-806411" y="-27384"/>
            <a:ext cx="8427307" cy="32162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TW" sz="6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r>
              <a:rPr lang="zh-TW" altLang="en-US" sz="7200" b="1" cap="none" spc="0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色 </a:t>
            </a:r>
            <a:r>
              <a:rPr lang="en-US" altLang="zh-TW" sz="8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</a:t>
            </a:r>
            <a:r>
              <a:rPr lang="en-US" altLang="zh-TW" sz="7200" b="1" cap="none" spc="0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altLang="zh-TW" sz="72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</a:t>
            </a:r>
            <a:r>
              <a:rPr lang="en-US" altLang="zh-TW" sz="72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</a:t>
            </a:r>
            <a:r>
              <a:rPr lang="en-US" altLang="zh-TW" sz="80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</a:t>
            </a:r>
            <a:r>
              <a:rPr lang="en-US" altLang="zh-TW" sz="7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</a:t>
            </a:r>
            <a:r>
              <a:rPr lang="en-US" altLang="zh-TW" sz="7200" b="1" cap="none" spc="0" dirty="0" smtClean="0">
                <a:ln w="11430"/>
                <a:solidFill>
                  <a:srgbClr val="CC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</a:t>
            </a:r>
          </a:p>
          <a:p>
            <a:pPr algn="ctr"/>
            <a:r>
              <a:rPr lang="zh-TW" alt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</a:t>
            </a:r>
            <a:r>
              <a:rPr lang="zh-TW" altLang="en-US" sz="96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海</a:t>
            </a:r>
            <a:r>
              <a:rPr lang="zh-TW" altLang="en-US" sz="115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餃</a:t>
            </a:r>
            <a:r>
              <a:rPr lang="zh-TW" altLang="en-US" sz="9600" b="1" cap="none" spc="0" dirty="0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七</a:t>
            </a:r>
            <a:r>
              <a:rPr lang="zh-TW" alt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號</a:t>
            </a:r>
            <a:endParaRPr lang="zh-TW" alt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51520" y="3967673"/>
            <a:ext cx="510909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TW" altLang="en-US" sz="2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學　　校：樹德科技大學</a:t>
            </a:r>
            <a:endParaRPr lang="en-US" altLang="zh-TW" sz="2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algn="dist">
              <a:lnSpc>
                <a:spcPct val="150000"/>
              </a:lnSpc>
            </a:pPr>
            <a:r>
              <a:rPr lang="zh-TW" altLang="en-US" sz="2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科　　系：企業管理系</a:t>
            </a:r>
            <a:endParaRPr lang="en-US" altLang="zh-TW" sz="2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algn="dist">
              <a:lnSpc>
                <a:spcPct val="150000"/>
              </a:lnSpc>
            </a:pPr>
            <a:r>
              <a:rPr lang="zh-TW" altLang="en-US" sz="2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指導老師</a:t>
            </a:r>
            <a:r>
              <a:rPr lang="zh-TW" altLang="en-US" sz="2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李◎萍 </a:t>
            </a:r>
            <a:r>
              <a:rPr lang="zh-TW" altLang="en-US" sz="1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老師</a:t>
            </a:r>
            <a:endParaRPr lang="en-US" altLang="zh-TW" sz="1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algn="dist">
              <a:lnSpc>
                <a:spcPct val="150000"/>
              </a:lnSpc>
            </a:pPr>
            <a:r>
              <a:rPr lang="zh-TW" altLang="en-US" sz="2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組　　員：</a:t>
            </a:r>
            <a:r>
              <a:rPr lang="zh-TW" altLang="en-US" sz="2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郭◎淵</a:t>
            </a:r>
            <a:r>
              <a:rPr lang="zh-TW" altLang="en-US" sz="2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　</a:t>
            </a:r>
            <a:r>
              <a:rPr lang="zh-TW" altLang="en-US" sz="2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林◎涓</a:t>
            </a:r>
            <a:r>
              <a:rPr lang="zh-TW" altLang="en-US" sz="2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　</a:t>
            </a:r>
            <a:r>
              <a:rPr lang="zh-TW" altLang="en-US" sz="2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王◎晶</a:t>
            </a:r>
            <a:endParaRPr lang="en-US" altLang="zh-TW" sz="2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algn="dist">
              <a:lnSpc>
                <a:spcPct val="150000"/>
              </a:lnSpc>
            </a:pPr>
            <a:r>
              <a:rPr lang="zh-TW" altLang="en-US" sz="2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　　　　　</a:t>
            </a:r>
            <a:r>
              <a:rPr lang="zh-TW" altLang="en-US" sz="2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蔡◎音</a:t>
            </a:r>
            <a:r>
              <a:rPr lang="zh-TW" altLang="en-US" sz="2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　</a:t>
            </a:r>
            <a:r>
              <a:rPr lang="zh-TW" altLang="en-US" sz="2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廖◎宜</a:t>
            </a:r>
            <a:endParaRPr lang="zh-TW" altLang="en-US" sz="2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987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6437"/>
          <a:stretch/>
        </p:blipFill>
        <p:spPr>
          <a:xfrm>
            <a:off x="826262" y="754648"/>
            <a:ext cx="6984776" cy="498167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-22394" y="6105490"/>
            <a:ext cx="88537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原來是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菜單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！發揮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創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意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，把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電影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名稱用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諧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音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，融入菜單</a:t>
            </a:r>
            <a:endParaRPr lang="zh-TW" altLang="en-US" sz="24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457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3" name="圓角矩形 2"/>
          <p:cNvSpPr/>
          <p:nvPr/>
        </p:nvSpPr>
        <p:spPr>
          <a:xfrm>
            <a:off x="-36512" y="241965"/>
            <a:ext cx="2736304" cy="450731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20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產品介紹</a:t>
            </a:r>
            <a:endParaRPr lang="zh-TW" altLang="en-US" sz="20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220071" y="6233537"/>
            <a:ext cx="223224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dirty="0" smtClean="0"/>
              <a:t>諧音：起司</a:t>
            </a:r>
            <a:r>
              <a:rPr lang="zh-TW" altLang="en-US" dirty="0"/>
              <a:t>下</a:t>
            </a:r>
            <a:r>
              <a:rPr lang="zh-TW" altLang="en-US" dirty="0" smtClean="0"/>
              <a:t>天山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751" y="1898456"/>
            <a:ext cx="3128218" cy="437950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04448" y="6335270"/>
            <a:ext cx="1976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mtClean="0">
                <a:solidFill>
                  <a:srgbClr val="002060"/>
                </a:solidFill>
              </a:rPr>
              <a:t>電影 </a:t>
            </a:r>
            <a:r>
              <a:rPr lang="en-US" altLang="zh-TW" dirty="0" smtClean="0">
                <a:solidFill>
                  <a:srgbClr val="002060"/>
                </a:solidFill>
              </a:rPr>
              <a:t>- </a:t>
            </a:r>
            <a:r>
              <a:rPr lang="zh-TW" altLang="en-US" dirty="0" smtClean="0">
                <a:solidFill>
                  <a:srgbClr val="002060"/>
                </a:solidFill>
              </a:rPr>
              <a:t>七劍下天山</a:t>
            </a:r>
            <a:endParaRPr lang="zh-TW" altLang="en-US" dirty="0">
              <a:solidFill>
                <a:srgbClr val="002060"/>
              </a:solidFill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539552" y="620688"/>
            <a:ext cx="2448272" cy="504056"/>
          </a:xfrm>
          <a:prstGeom prst="round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rgbClr val="EF375E"/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</a:t>
            </a:r>
            <a:r>
              <a:rPr lang="zh-TW" altLang="en-US" sz="3400" b="1" spc="3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女生</a:t>
            </a:r>
            <a:r>
              <a:rPr lang="zh-TW" altLang="en-US" sz="2600" b="1" spc="3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最愛</a:t>
            </a:r>
            <a:endParaRPr lang="zh-TW" altLang="en-US" sz="26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0989" y="2858343"/>
            <a:ext cx="3409033" cy="3409033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255667" y="1641102"/>
            <a:ext cx="2794355" cy="1064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TW" altLang="en-US" sz="4000" b="1" dirty="0" smtClean="0"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  <a:sym typeface="Wingdings 2"/>
              </a:rPr>
              <a:t></a:t>
            </a:r>
            <a:r>
              <a:rPr lang="zh-TW" altLang="en-US" sz="4800" b="1" dirty="0" smtClean="0"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起</a:t>
            </a:r>
            <a:r>
              <a:rPr lang="zh-TW" altLang="en-US" sz="4400" b="1" dirty="0" smtClean="0"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司</a:t>
            </a:r>
            <a:r>
              <a:rPr lang="zh-TW" altLang="en-US" sz="3600" b="1" dirty="0"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水餃</a:t>
            </a:r>
          </a:p>
        </p:txBody>
      </p:sp>
    </p:spTree>
    <p:extLst>
      <p:ext uri="{BB962C8B-B14F-4D97-AF65-F5344CB8AC3E}">
        <p14:creationId xmlns:p14="http://schemas.microsoft.com/office/powerpoint/2010/main" xmlns="" val="81829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43" t="2292" r="2187" b="2708"/>
          <a:stretch/>
        </p:blipFill>
        <p:spPr>
          <a:xfrm>
            <a:off x="297017" y="1700808"/>
            <a:ext cx="3410888" cy="477980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123336" y="6302227"/>
            <a:ext cx="2184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諧音：韭降風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1403648" y="6302227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002060"/>
                </a:solidFill>
              </a:rPr>
              <a:t>電影 </a:t>
            </a:r>
            <a:r>
              <a:rPr lang="en-US" altLang="zh-TW" dirty="0" smtClean="0">
                <a:solidFill>
                  <a:srgbClr val="002060"/>
                </a:solidFill>
              </a:rPr>
              <a:t>- </a:t>
            </a:r>
            <a:r>
              <a:rPr lang="zh-TW" altLang="en-US" dirty="0" smtClean="0">
                <a:solidFill>
                  <a:srgbClr val="002060"/>
                </a:solidFill>
              </a:rPr>
              <a:t>九降風</a:t>
            </a:r>
            <a:endParaRPr lang="en-US" altLang="zh-TW" dirty="0" smtClean="0">
              <a:solidFill>
                <a:srgbClr val="002060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8" name="圓角矩形 7"/>
          <p:cNvSpPr/>
          <p:nvPr/>
        </p:nvSpPr>
        <p:spPr>
          <a:xfrm>
            <a:off x="-36512" y="241965"/>
            <a:ext cx="2736304" cy="450731"/>
          </a:xfrm>
          <a:prstGeom prst="round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20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產品介紹</a:t>
            </a:r>
            <a:endParaRPr lang="zh-TW" altLang="en-US" sz="20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539552" y="620688"/>
            <a:ext cx="2448272" cy="504056"/>
          </a:xfrm>
          <a:prstGeom prst="round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rgbClr val="EF375E"/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</a:t>
            </a:r>
            <a:r>
              <a:rPr lang="zh-TW" altLang="en-US" sz="3200" b="1" spc="3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重</a:t>
            </a:r>
            <a:r>
              <a:rPr lang="zh-TW" altLang="en-US" sz="2400" b="1" spc="3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口味</a:t>
            </a:r>
            <a:endParaRPr lang="zh-TW" altLang="en-US" sz="28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5164" y="2629588"/>
            <a:ext cx="3479204" cy="3479204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378045" y="1772816"/>
            <a:ext cx="27943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4000" b="1" dirty="0" smtClean="0"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  <a:sym typeface="Wingdings 2"/>
              </a:rPr>
              <a:t></a:t>
            </a:r>
            <a:r>
              <a:rPr lang="zh-TW" altLang="en-US" sz="4800" b="1" dirty="0" smtClean="0"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韭</a:t>
            </a:r>
            <a:r>
              <a:rPr lang="zh-TW" altLang="en-US" sz="4400" b="1" dirty="0" smtClean="0"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菜</a:t>
            </a:r>
            <a:r>
              <a:rPr lang="zh-TW" altLang="en-US" sz="3600" b="1" dirty="0" smtClean="0"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水餃</a:t>
            </a:r>
            <a:endParaRPr lang="zh-TW" altLang="en-US" sz="3600" b="1" dirty="0">
              <a:solidFill>
                <a:srgbClr val="00B05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854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040052" y="5936819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 smtClean="0"/>
              <a:t>墨水心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2115940"/>
            <a:ext cx="2613773" cy="380427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8" name="圓角矩形 7"/>
          <p:cNvSpPr/>
          <p:nvPr/>
        </p:nvSpPr>
        <p:spPr>
          <a:xfrm>
            <a:off x="-36512" y="241965"/>
            <a:ext cx="2736304" cy="450731"/>
          </a:xfrm>
          <a:prstGeom prst="round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20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產品介紹</a:t>
            </a:r>
            <a:endParaRPr lang="zh-TW" altLang="en-US" sz="20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539552" y="620688"/>
            <a:ext cx="2448272" cy="504056"/>
          </a:xfrm>
          <a:prstGeom prst="round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rgbClr val="EF375E"/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 </a:t>
            </a:r>
            <a:r>
              <a:rPr lang="zh-TW" altLang="en-US" sz="2000" b="1" spc="3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像</a:t>
            </a:r>
            <a:r>
              <a:rPr lang="zh-TW" altLang="en-US" sz="3200" b="1" spc="3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菱角</a:t>
            </a:r>
            <a:r>
              <a:rPr lang="zh-TW" altLang="en-US" sz="2000" b="1" spc="3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形</a:t>
            </a:r>
            <a:endParaRPr lang="zh-TW" altLang="en-US" sz="26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3996" y="3140968"/>
            <a:ext cx="3744416" cy="2489343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510924" y="1988838"/>
            <a:ext cx="39741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  <a:sym typeface="Wingdings 2"/>
              </a:rPr>
              <a:t></a:t>
            </a:r>
            <a:r>
              <a:rPr lang="zh-TW" altLang="en-US" sz="4800" b="1" dirty="0" smtClean="0"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芹菜</a:t>
            </a:r>
            <a:r>
              <a:rPr lang="zh-TW" altLang="en-US" sz="4400" b="1" dirty="0" smtClean="0"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墨魚</a:t>
            </a:r>
            <a:r>
              <a:rPr lang="zh-TW" altLang="en-US" sz="3600" b="1" dirty="0" smtClean="0"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水餃</a:t>
            </a:r>
          </a:p>
        </p:txBody>
      </p:sp>
    </p:spTree>
    <p:extLst>
      <p:ext uri="{BB962C8B-B14F-4D97-AF65-F5344CB8AC3E}">
        <p14:creationId xmlns:p14="http://schemas.microsoft.com/office/powerpoint/2010/main" xmlns="" val="417854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117778" y="6165304"/>
            <a:ext cx="240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諧音：紐約</a:t>
            </a:r>
            <a:r>
              <a:rPr lang="zh-TW" altLang="en-US" dirty="0"/>
              <a:t>芋到</a:t>
            </a:r>
            <a:r>
              <a:rPr lang="zh-TW" altLang="en-US" dirty="0" smtClean="0"/>
              <a:t>愛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050424" y="6165304"/>
            <a:ext cx="2029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0070C0"/>
                </a:solidFill>
              </a:rPr>
              <a:t>電影 </a:t>
            </a:r>
            <a:r>
              <a:rPr lang="en-US" altLang="zh-TW" dirty="0" smtClean="0">
                <a:solidFill>
                  <a:srgbClr val="0070C0"/>
                </a:solidFill>
              </a:rPr>
              <a:t>-  </a:t>
            </a:r>
            <a:r>
              <a:rPr lang="zh-TW" altLang="en-US" dirty="0" smtClean="0">
                <a:solidFill>
                  <a:srgbClr val="0070C0"/>
                </a:solidFill>
              </a:rPr>
              <a:t>紐約遇到愛</a:t>
            </a:r>
            <a:endParaRPr lang="zh-TW" altLang="en-US" dirty="0">
              <a:solidFill>
                <a:srgbClr val="0070C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2013906"/>
            <a:ext cx="2952328" cy="401737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8" name="圓角矩形 7"/>
          <p:cNvSpPr/>
          <p:nvPr/>
        </p:nvSpPr>
        <p:spPr>
          <a:xfrm>
            <a:off x="-36512" y="241965"/>
            <a:ext cx="2736304" cy="450731"/>
          </a:xfrm>
          <a:prstGeom prst="round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20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產品介紹</a:t>
            </a:r>
            <a:endParaRPr lang="zh-TW" altLang="en-US" sz="20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539552" y="620688"/>
            <a:ext cx="2448272" cy="504056"/>
          </a:xfrm>
          <a:prstGeom prst="round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rgbClr val="EF375E"/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 </a:t>
            </a:r>
            <a:r>
              <a:rPr lang="zh-TW" altLang="en-US" sz="2800" b="1" spc="3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甜蜜蜜</a:t>
            </a:r>
            <a:r>
              <a:rPr lang="zh-TW" altLang="en-US" sz="2000" b="1" spc="3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滋味</a:t>
            </a:r>
            <a:endParaRPr lang="zh-TW" altLang="en-US" sz="26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4288" y="3091319"/>
            <a:ext cx="4014875" cy="266914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254741" y="2132856"/>
            <a:ext cx="28456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4000" b="1" dirty="0" smtClean="0"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  <a:sym typeface="Wingdings 2"/>
              </a:rPr>
              <a:t></a:t>
            </a:r>
            <a:r>
              <a:rPr lang="zh-TW" altLang="en-US" sz="4800" b="1" dirty="0" smtClean="0"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芋頭</a:t>
            </a:r>
            <a:r>
              <a:rPr lang="zh-TW" altLang="en-US" sz="3600" b="1" dirty="0" smtClean="0"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水餃</a:t>
            </a:r>
            <a:endParaRPr lang="zh-TW" altLang="en-US" sz="3600" b="1" dirty="0">
              <a:solidFill>
                <a:srgbClr val="00B05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380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15144" y="6098812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諧音：哈蘿蔔特</a:t>
            </a:r>
            <a:endParaRPr lang="en-US" altLang="zh-TW" dirty="0"/>
          </a:p>
        </p:txBody>
      </p:sp>
      <p:sp>
        <p:nvSpPr>
          <p:cNvPr id="7" name="文字方塊 6"/>
          <p:cNvSpPr txBox="1"/>
          <p:nvPr/>
        </p:nvSpPr>
        <p:spPr>
          <a:xfrm>
            <a:off x="890692" y="6079291"/>
            <a:ext cx="17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002060"/>
                </a:solidFill>
              </a:rPr>
              <a:t>電影 </a:t>
            </a:r>
            <a:r>
              <a:rPr lang="en-US" altLang="zh-TW" dirty="0" smtClean="0">
                <a:solidFill>
                  <a:srgbClr val="002060"/>
                </a:solidFill>
              </a:rPr>
              <a:t>-</a:t>
            </a:r>
            <a:r>
              <a:rPr lang="zh-TW" altLang="en-US" dirty="0" smtClean="0">
                <a:solidFill>
                  <a:srgbClr val="002060"/>
                </a:solidFill>
              </a:rPr>
              <a:t> 哈利波特</a:t>
            </a:r>
            <a:endParaRPr lang="zh-TW" altLang="en-US" dirty="0">
              <a:solidFill>
                <a:srgbClr val="002060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210" y="1720074"/>
            <a:ext cx="2609562" cy="402247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0" name="圓角矩形 9"/>
          <p:cNvSpPr/>
          <p:nvPr/>
        </p:nvSpPr>
        <p:spPr>
          <a:xfrm>
            <a:off x="-36512" y="241965"/>
            <a:ext cx="2736304" cy="450731"/>
          </a:xfrm>
          <a:prstGeom prst="round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20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產品介紹</a:t>
            </a:r>
            <a:endParaRPr lang="zh-TW" altLang="en-US" sz="20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539552" y="620688"/>
            <a:ext cx="2448272" cy="504056"/>
          </a:xfrm>
          <a:prstGeom prst="round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rgbClr val="EF375E"/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 </a:t>
            </a:r>
            <a:r>
              <a:rPr lang="zh-TW" altLang="en-US" sz="3200" b="1" spc="3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小孩</a:t>
            </a:r>
            <a:r>
              <a:rPr lang="zh-TW" altLang="en-US" sz="2400" b="1" spc="3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也愛吃</a:t>
            </a:r>
            <a:endParaRPr lang="zh-TW" altLang="en-US" sz="28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5151" y="2708920"/>
            <a:ext cx="4320480" cy="287232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860032" y="1720074"/>
            <a:ext cx="34612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  <a:sym typeface="Wingdings 2"/>
              </a:rPr>
              <a:t></a:t>
            </a:r>
            <a:r>
              <a:rPr lang="zh-TW" altLang="en-US" sz="4800" b="1" dirty="0" smtClean="0"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紅蘿蔔</a:t>
            </a:r>
            <a:r>
              <a:rPr lang="zh-TW" altLang="en-US" sz="3600" b="1" dirty="0" smtClean="0"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水餃</a:t>
            </a:r>
          </a:p>
        </p:txBody>
      </p:sp>
    </p:spTree>
    <p:extLst>
      <p:ext uri="{BB962C8B-B14F-4D97-AF65-F5344CB8AC3E}">
        <p14:creationId xmlns:p14="http://schemas.microsoft.com/office/powerpoint/2010/main" xmlns="" val="164413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76264" y="249289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5400" b="1" dirty="0" smtClean="0">
                <a:solidFill>
                  <a:srgbClr val="FF0000"/>
                </a:solidFill>
              </a:rPr>
              <a:t>七彩</a:t>
            </a:r>
            <a:r>
              <a:rPr lang="zh-TW" altLang="en-US" sz="5400" dirty="0" smtClean="0"/>
              <a:t>水餃</a:t>
            </a:r>
            <a:endParaRPr lang="en-US" altLang="zh-TW" sz="5400" dirty="0" smtClean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5" name="圓角矩形 4"/>
          <p:cNvSpPr/>
          <p:nvPr/>
        </p:nvSpPr>
        <p:spPr>
          <a:xfrm>
            <a:off x="-16521" y="260648"/>
            <a:ext cx="3220369" cy="792088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5400" b="1" spc="30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創意</a:t>
            </a:r>
            <a:r>
              <a:rPr lang="zh-TW" altLang="en-US" sz="36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十足</a:t>
            </a:r>
            <a:endParaRPr lang="zh-TW" altLang="en-US" sz="40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02183" y="5114801"/>
            <a:ext cx="43579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dirty="0">
                <a:solidFill>
                  <a:srgbClr val="2F2B20"/>
                </a:solidFill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5400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雙</a:t>
            </a:r>
            <a:r>
              <a:rPr lang="zh-TW" altLang="en-US" sz="5400" dirty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色</a:t>
            </a:r>
            <a:r>
              <a:rPr lang="zh-TW" altLang="en-US" sz="5400" dirty="0">
                <a:solidFill>
                  <a:srgbClr val="2F2B20"/>
                </a:solidFill>
                <a:latin typeface="標楷體" pitchFamily="65" charset="-120"/>
                <a:ea typeface="標楷體" pitchFamily="65" charset="-120"/>
              </a:rPr>
              <a:t>湯</a:t>
            </a:r>
            <a:r>
              <a:rPr lang="zh-TW" altLang="en-US" sz="5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包</a:t>
            </a:r>
            <a:r>
              <a:rPr lang="zh-TW" altLang="en-US" sz="5400" dirty="0">
                <a:solidFill>
                  <a:srgbClr val="2F2B20"/>
                </a:solidFill>
                <a:latin typeface="標楷體" pitchFamily="65" charset="-120"/>
                <a:ea typeface="標楷體" pitchFamily="65" charset="-120"/>
              </a:rPr>
              <a:t>」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>
            <a:off x="3744416" y="3717032"/>
            <a:ext cx="0" cy="13977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3917310" y="39542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rgbClr val="FFC000"/>
                </a:solidFill>
              </a:rPr>
              <a:t>在</a:t>
            </a:r>
            <a:endParaRPr lang="en-US" altLang="zh-TW" b="1" dirty="0" smtClean="0">
              <a:solidFill>
                <a:srgbClr val="FFC000"/>
              </a:solidFill>
            </a:endParaRPr>
          </a:p>
          <a:p>
            <a:r>
              <a:rPr lang="zh-TW" altLang="en-US" b="1" dirty="0" smtClean="0">
                <a:solidFill>
                  <a:srgbClr val="FFC000"/>
                </a:solidFill>
              </a:rPr>
              <a:t>進</a:t>
            </a:r>
            <a:endParaRPr lang="en-US" altLang="zh-TW" b="1" dirty="0" smtClean="0">
              <a:solidFill>
                <a:srgbClr val="FFC000"/>
              </a:solidFill>
            </a:endParaRPr>
          </a:p>
          <a:p>
            <a:r>
              <a:rPr lang="zh-TW" altLang="en-US" b="1" dirty="0" smtClean="0">
                <a:solidFill>
                  <a:srgbClr val="FFC000"/>
                </a:solidFill>
              </a:rPr>
              <a:t>化</a:t>
            </a:r>
            <a:endParaRPr lang="zh-TW" alt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238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652120" y="5733255"/>
            <a:ext cx="1944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激蟹公敵</a:t>
            </a:r>
            <a:endParaRPr lang="en-US" altLang="zh-TW" dirty="0" smtClean="0"/>
          </a:p>
          <a:p>
            <a:r>
              <a:rPr lang="zh-TW" altLang="en-US" dirty="0" smtClean="0">
                <a:solidFill>
                  <a:srgbClr val="00B050"/>
                </a:solidFill>
              </a:rPr>
              <a:t>起司蟹黃湯包</a:t>
            </a:r>
          </a:p>
        </p:txBody>
      </p:sp>
      <p:sp>
        <p:nvSpPr>
          <p:cNvPr id="5" name="矩形 4"/>
          <p:cNvSpPr/>
          <p:nvPr/>
        </p:nvSpPr>
        <p:spPr>
          <a:xfrm>
            <a:off x="1331640" y="587175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機械公敵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456" y="2450727"/>
            <a:ext cx="3282528" cy="328252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8" name="圓角矩形 7"/>
          <p:cNvSpPr/>
          <p:nvPr/>
        </p:nvSpPr>
        <p:spPr>
          <a:xfrm>
            <a:off x="-36512" y="241965"/>
            <a:ext cx="2736304" cy="450731"/>
          </a:xfrm>
          <a:prstGeom prst="round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20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產品介紹</a:t>
            </a:r>
            <a:endParaRPr lang="zh-TW" altLang="en-US" sz="20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539552" y="620688"/>
            <a:ext cx="2448272" cy="504056"/>
          </a:xfrm>
          <a:prstGeom prst="round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rgbClr val="EF375E"/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 </a:t>
            </a:r>
            <a:r>
              <a:rPr lang="zh-TW" altLang="en-US" sz="3800" b="1" spc="3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爆漿</a:t>
            </a:r>
            <a:r>
              <a:rPr lang="zh-TW" altLang="en-US" sz="2800" b="1" spc="3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湯包</a:t>
            </a:r>
            <a:endParaRPr lang="zh-TW" altLang="en-US" sz="28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121932"/>
            <a:ext cx="3456384" cy="229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837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716" y="1594158"/>
            <a:ext cx="3312368" cy="4679377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241832" y="6308446"/>
            <a:ext cx="1745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002060"/>
                </a:solidFill>
              </a:rPr>
              <a:t>電影 </a:t>
            </a:r>
            <a:r>
              <a:rPr lang="en-US" altLang="zh-TW" dirty="0" smtClean="0">
                <a:solidFill>
                  <a:srgbClr val="002060"/>
                </a:solidFill>
              </a:rPr>
              <a:t>-</a:t>
            </a:r>
            <a:r>
              <a:rPr lang="zh-TW" altLang="en-US" dirty="0" smtClean="0">
                <a:solidFill>
                  <a:srgbClr val="002060"/>
                </a:solidFill>
              </a:rPr>
              <a:t> 世界末日</a:t>
            </a:r>
            <a:endParaRPr lang="zh-TW" altLang="en-US" dirty="0">
              <a:solidFill>
                <a:srgbClr val="00206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160482" y="5864806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諧音</a:t>
            </a:r>
            <a:r>
              <a:rPr lang="zh-TW" altLang="en-US" dirty="0"/>
              <a:t> ：</a:t>
            </a:r>
            <a:r>
              <a:rPr lang="zh-TW" altLang="en-US" dirty="0" smtClean="0"/>
              <a:t>世芥末日</a:t>
            </a:r>
            <a:endParaRPr lang="en-US" altLang="zh-TW" dirty="0" smtClean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9" name="圓角矩形 8"/>
          <p:cNvSpPr/>
          <p:nvPr/>
        </p:nvSpPr>
        <p:spPr>
          <a:xfrm>
            <a:off x="-36512" y="241965"/>
            <a:ext cx="2736304" cy="450731"/>
          </a:xfrm>
          <a:prstGeom prst="round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20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產品介紹</a:t>
            </a:r>
            <a:endParaRPr lang="zh-TW" altLang="en-US" sz="20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539552" y="620688"/>
            <a:ext cx="2448272" cy="504056"/>
          </a:xfrm>
          <a:prstGeom prst="round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rgbClr val="EF375E"/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 </a:t>
            </a:r>
            <a:r>
              <a:rPr lang="zh-TW" altLang="en-US" sz="3600" b="1" spc="3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辣</a:t>
            </a:r>
            <a:r>
              <a:rPr lang="zh-TW" altLang="en-US" sz="3400" b="1" spc="3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到</a:t>
            </a:r>
            <a:r>
              <a:rPr lang="zh-TW" altLang="en-US" sz="2600" b="1" spc="3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流淚</a:t>
            </a:r>
            <a:endParaRPr lang="zh-TW" altLang="en-US" sz="2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1558" y="2883723"/>
            <a:ext cx="4221088" cy="2806242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788249" y="2080597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4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芥末水餃</a:t>
            </a:r>
          </a:p>
        </p:txBody>
      </p:sp>
    </p:spTree>
    <p:extLst>
      <p:ext uri="{BB962C8B-B14F-4D97-AF65-F5344CB8AC3E}">
        <p14:creationId xmlns:p14="http://schemas.microsoft.com/office/powerpoint/2010/main" xmlns="" val="409213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綵帶 (向上) 3"/>
          <p:cNvSpPr/>
          <p:nvPr/>
        </p:nvSpPr>
        <p:spPr>
          <a:xfrm rot="1046804">
            <a:off x="1580664" y="5326952"/>
            <a:ext cx="1094907" cy="345411"/>
          </a:xfrm>
          <a:prstGeom prst="ribbon2">
            <a:avLst/>
          </a:prstGeom>
          <a:solidFill>
            <a:srgbClr val="EF375E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 smtClean="0"/>
              <a:t>WIN</a:t>
            </a:r>
            <a:endParaRPr lang="zh-TW" altLang="en-US" sz="1400" b="1" dirty="0"/>
          </a:p>
        </p:txBody>
      </p:sp>
      <p:sp>
        <p:nvSpPr>
          <p:cNvPr id="8" name="綵帶 (向上) 7"/>
          <p:cNvSpPr/>
          <p:nvPr/>
        </p:nvSpPr>
        <p:spPr>
          <a:xfrm rot="1108684">
            <a:off x="1500007" y="3068638"/>
            <a:ext cx="1296144" cy="361200"/>
          </a:xfrm>
          <a:prstGeom prst="ribbon2">
            <a:avLst/>
          </a:prstGeom>
          <a:solidFill>
            <a:srgbClr val="EF375E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/>
              <a:t>WIN</a:t>
            </a:r>
            <a:endParaRPr lang="zh-TW" altLang="en-US" sz="2000" b="1" dirty="0"/>
          </a:p>
        </p:txBody>
      </p:sp>
      <p:sp>
        <p:nvSpPr>
          <p:cNvPr id="6" name="綵帶 (向上) 5"/>
          <p:cNvSpPr/>
          <p:nvPr/>
        </p:nvSpPr>
        <p:spPr>
          <a:xfrm>
            <a:off x="2699792" y="4507639"/>
            <a:ext cx="1296144" cy="361200"/>
          </a:xfrm>
          <a:prstGeom prst="ribbon2">
            <a:avLst/>
          </a:prstGeom>
          <a:solidFill>
            <a:srgbClr val="EF375E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/>
              <a:t>WIN</a:t>
            </a:r>
            <a:endParaRPr lang="zh-TW" altLang="en-US" sz="2000" b="1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55921804"/>
              </p:ext>
            </p:extLst>
          </p:nvPr>
        </p:nvGraphicFramePr>
        <p:xfrm>
          <a:off x="120351" y="2003729"/>
          <a:ext cx="8268073" cy="46653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87745"/>
                <a:gridCol w="2226776"/>
                <a:gridCol w="2226776"/>
                <a:gridCol w="2226776"/>
              </a:tblGrid>
              <a:tr h="898376">
                <a:tc>
                  <a:txBody>
                    <a:bodyPr/>
                    <a:lstStyle/>
                    <a:p>
                      <a:pPr algn="ctr"/>
                      <a:endParaRPr lang="zh-TW" altLang="en-US" sz="2100" dirty="0"/>
                    </a:p>
                  </a:txBody>
                  <a:tcPr marL="107181" marR="107181" marT="53590" marB="535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 smtClean="0">
                          <a:latin typeface="標楷體" pitchFamily="65" charset="-120"/>
                          <a:ea typeface="標楷體" pitchFamily="65" charset="-120"/>
                        </a:rPr>
                        <a:t>海餃七號</a:t>
                      </a:r>
                    </a:p>
                  </a:txBody>
                  <a:tcPr marL="107181" marR="107181" marT="53590" marB="535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標楷體" pitchFamily="65" charset="-120"/>
                          <a:ea typeface="標楷體" pitchFamily="65" charset="-120"/>
                        </a:rPr>
                        <a:t>五花馬</a:t>
                      </a:r>
                      <a:endParaRPr lang="zh-TW" altLang="en-US" sz="28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07181" marR="107181" marT="53590" marB="535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標楷體" pitchFamily="65" charset="-120"/>
                          <a:ea typeface="標楷體" pitchFamily="65" charset="-120"/>
                        </a:rPr>
                        <a:t>傳統水餃店</a:t>
                      </a:r>
                      <a:endParaRPr lang="zh-TW" altLang="en-US" sz="28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07181" marR="107181" marT="53590" marB="535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89837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標楷體" pitchFamily="65" charset="-120"/>
                          <a:ea typeface="標楷體" pitchFamily="65" charset="-120"/>
                        </a:rPr>
                        <a:t>水餃口味</a:t>
                      </a:r>
                      <a:endParaRPr lang="zh-TW" altLang="en-US" sz="2400" b="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07181" marR="107181" marT="53590" marB="535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7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種</a:t>
                      </a:r>
                      <a:endParaRPr lang="en-US" altLang="zh-TW" sz="24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種雙色湯包</a:t>
                      </a:r>
                      <a:endParaRPr lang="zh-TW" altLang="en-US" sz="24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07181" marR="107181" marT="53590" marB="535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7</a:t>
                      </a:r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種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07181" marR="107181" marT="53590" marB="535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種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07181" marR="107181" marT="53590" marB="535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7180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標楷體" pitchFamily="65" charset="-120"/>
                          <a:ea typeface="標楷體" pitchFamily="65" charset="-120"/>
                        </a:rPr>
                        <a:t>水餃外觀</a:t>
                      </a:r>
                      <a:endParaRPr lang="zh-TW" altLang="en-US" sz="2400" b="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07181" marR="107181" marT="53590" marB="535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五顏六色</a:t>
                      </a:r>
                      <a:endParaRPr lang="zh-TW" altLang="en-US" sz="2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07181" marR="107181" marT="53590" marB="535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單色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07181" marR="107181" marT="53590" marB="535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單色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07181" marR="107181" marT="53590" marB="535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9837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標楷體" pitchFamily="65" charset="-120"/>
                          <a:ea typeface="標楷體" pitchFamily="65" charset="-120"/>
                        </a:rPr>
                        <a:t>室內裝潢</a:t>
                      </a:r>
                      <a:endParaRPr lang="zh-TW" altLang="en-US" sz="2400" b="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07181" marR="107181" marT="53590" marB="535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電影場景</a:t>
                      </a:r>
                      <a:endParaRPr lang="zh-TW" altLang="en-US" sz="2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07181" marR="107181" marT="53590" marB="535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普通裝潢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07181" marR="107181" marT="53590" marB="535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一般透天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07181" marR="107181" marT="53590" marB="535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9837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smtClean="0">
                          <a:latin typeface="標楷體" pitchFamily="65" charset="-120"/>
                          <a:ea typeface="標楷體" pitchFamily="65" charset="-120"/>
                        </a:rPr>
                        <a:t>餐點種類</a:t>
                      </a:r>
                      <a:endParaRPr lang="zh-TW" altLang="en-US" sz="2400" b="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07181" marR="107181" marT="53590" marB="535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多</a:t>
                      </a:r>
                      <a:endParaRPr lang="zh-TW" altLang="en-US" sz="2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07181" marR="107181" marT="53590" marB="535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適中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07181" marR="107181" marT="53590" marB="535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少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07181" marR="107181" marT="53590" marB="535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綵帶 (向上) 6"/>
          <p:cNvSpPr/>
          <p:nvPr/>
        </p:nvSpPr>
        <p:spPr>
          <a:xfrm rot="20613169">
            <a:off x="2868424" y="6132060"/>
            <a:ext cx="1296144" cy="361200"/>
          </a:xfrm>
          <a:prstGeom prst="ribbon2">
            <a:avLst/>
          </a:prstGeom>
          <a:solidFill>
            <a:srgbClr val="EF375E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/>
              <a:t>WIN</a:t>
            </a:r>
            <a:endParaRPr lang="zh-TW" altLang="en-US" sz="2000" b="1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2" name="圓角矩形 11"/>
          <p:cNvSpPr/>
          <p:nvPr/>
        </p:nvSpPr>
        <p:spPr>
          <a:xfrm>
            <a:off x="-36512" y="241965"/>
            <a:ext cx="2736304" cy="450731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2400" b="1" spc="3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市場</a:t>
            </a:r>
            <a:r>
              <a:rPr lang="zh-TW" altLang="en-US" sz="24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分析</a:t>
            </a:r>
            <a:endParaRPr lang="zh-TW" altLang="en-US" sz="44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539552" y="620688"/>
            <a:ext cx="2448272" cy="504056"/>
          </a:xfrm>
          <a:prstGeom prst="round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rgbClr val="EF375E"/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  </a:t>
            </a:r>
            <a:r>
              <a:rPr lang="zh-TW" altLang="en-US" sz="3200" b="1" spc="3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競爭策略</a:t>
            </a:r>
            <a:endParaRPr lang="zh-TW" altLang="en-US" sz="40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039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/>
          <p:cNvSpPr txBox="1">
            <a:spLocks/>
          </p:cNvSpPr>
          <p:nvPr/>
        </p:nvSpPr>
        <p:spPr>
          <a:xfrm>
            <a:off x="401631" y="2244770"/>
            <a:ext cx="3816423" cy="41365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2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發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想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動機</a:t>
            </a:r>
            <a:r>
              <a:rPr lang="zh-TW" altLang="en-US" sz="28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 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4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行銷規劃</a:t>
            </a:r>
            <a:endParaRPr lang="en-US" altLang="zh-TW" b="1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  <a:sym typeface="Wingdings 2"/>
            </a:endParaRPr>
          </a:p>
          <a:p>
            <a:pPr marL="0" indent="0">
              <a:buNone/>
            </a:pPr>
            <a:r>
              <a:rPr lang="zh-TW" altLang="en-US" sz="24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產品特色                       </a:t>
            </a:r>
            <a:r>
              <a:rPr lang="zh-TW" altLang="en-US" sz="24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產品介紹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4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市場分析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-STP</a:t>
            </a:r>
          </a:p>
          <a:p>
            <a:pPr marL="0" indent="0">
              <a:buNone/>
            </a:pPr>
            <a:r>
              <a:rPr lang="zh-TW" altLang="en-US" sz="24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競爭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策略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4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　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SWOT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分析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l"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l"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l"/>
            </a:pP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7" name="圓角矩形 6"/>
          <p:cNvSpPr/>
          <p:nvPr/>
        </p:nvSpPr>
        <p:spPr>
          <a:xfrm>
            <a:off x="-16521" y="260648"/>
            <a:ext cx="3220369" cy="792088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60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大綱</a:t>
            </a:r>
            <a:endParaRPr lang="zh-TW" altLang="en-US" sz="80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4427984" y="2244770"/>
            <a:ext cx="3816423" cy="41764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五力分析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4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行銷方案</a:t>
            </a:r>
          </a:p>
          <a:p>
            <a:pPr marL="0" indent="0">
              <a:buNone/>
            </a:pPr>
            <a:r>
              <a:rPr lang="zh-TW" altLang="en-US" sz="24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顧客關係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CRM</a:t>
            </a:r>
            <a:endParaRPr lang="zh-TW" altLang="en-US" sz="24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4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經營規劃</a:t>
            </a:r>
          </a:p>
          <a:p>
            <a:pPr marL="0" indent="0">
              <a:buNone/>
            </a:pPr>
            <a:r>
              <a:rPr lang="zh-TW" altLang="en-US" sz="24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財務規劃</a:t>
            </a:r>
          </a:p>
          <a:p>
            <a:pPr marL="0" indent="0">
              <a:buNone/>
            </a:pPr>
            <a:r>
              <a:rPr lang="zh-TW" altLang="en-US" sz="24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未來藍圖</a:t>
            </a:r>
          </a:p>
          <a:p>
            <a:pPr marL="0" indent="0">
              <a:buNone/>
            </a:pPr>
            <a:r>
              <a:rPr lang="zh-TW" altLang="en-US" sz="24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結論建議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82550" indent="0">
              <a:buFont typeface="Arial" pitchFamily="34" charset="0"/>
              <a:buNone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l"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l"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l"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48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框架 22"/>
          <p:cNvSpPr/>
          <p:nvPr/>
        </p:nvSpPr>
        <p:spPr>
          <a:xfrm>
            <a:off x="2267744" y="5618956"/>
            <a:ext cx="6048672" cy="1050404"/>
          </a:xfrm>
          <a:prstGeom prst="fram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28055" y="1857447"/>
            <a:ext cx="615553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wrap="square">
            <a:spAutoFit/>
          </a:bodyPr>
          <a:lstStyle/>
          <a:p>
            <a:pPr>
              <a:defRPr/>
            </a:pPr>
            <a:r>
              <a:rPr lang="zh-TW" altLang="en-US" sz="2800" b="1" dirty="0">
                <a:solidFill>
                  <a:srgbClr val="0000FF"/>
                </a:solidFill>
              </a:rPr>
              <a:t>市場區隔</a:t>
            </a:r>
          </a:p>
        </p:txBody>
      </p:sp>
      <p:sp>
        <p:nvSpPr>
          <p:cNvPr id="10" name="框架 9"/>
          <p:cNvSpPr/>
          <p:nvPr/>
        </p:nvSpPr>
        <p:spPr>
          <a:xfrm>
            <a:off x="1408674" y="4036357"/>
            <a:ext cx="6259670" cy="1296144"/>
          </a:xfrm>
          <a:prstGeom prst="fram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317" name="文字方塊 10"/>
          <p:cNvSpPr txBox="1">
            <a:spLocks noChangeArrowheads="1"/>
          </p:cNvSpPr>
          <p:nvPr/>
        </p:nvSpPr>
        <p:spPr bwMode="auto">
          <a:xfrm>
            <a:off x="2555701" y="5949280"/>
            <a:ext cx="54006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dirty="0" smtClean="0">
                <a:latin typeface="+mn-ea"/>
              </a:rPr>
              <a:t>青少</a:t>
            </a:r>
            <a:r>
              <a:rPr lang="zh-TW" altLang="en-US" dirty="0">
                <a:latin typeface="+mn-ea"/>
              </a:rPr>
              <a:t>族群</a:t>
            </a:r>
            <a:r>
              <a:rPr lang="zh-TW" altLang="en-US" dirty="0" smtClean="0">
                <a:latin typeface="+mn-ea"/>
              </a:rPr>
              <a:t>、上班族、中年族群、觀光客</a:t>
            </a:r>
            <a:endParaRPr lang="zh-TW" altLang="en-US" dirty="0">
              <a:latin typeface="+mn-ea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899592" y="3933056"/>
            <a:ext cx="553998" cy="13994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wrap="square">
            <a:spAutoFit/>
          </a:bodyPr>
          <a:lstStyle/>
          <a:p>
            <a:pPr>
              <a:defRPr/>
            </a:pPr>
            <a:r>
              <a:rPr lang="zh-TW" altLang="en-US" sz="2400" b="1" dirty="0">
                <a:solidFill>
                  <a:srgbClr val="0000FF"/>
                </a:solidFill>
              </a:rPr>
              <a:t>產品定位</a:t>
            </a:r>
          </a:p>
        </p:txBody>
      </p:sp>
      <p:sp>
        <p:nvSpPr>
          <p:cNvPr id="21" name="文字方塊 16"/>
          <p:cNvSpPr txBox="1">
            <a:spLocks noChangeArrowheads="1"/>
          </p:cNvSpPr>
          <p:nvPr/>
        </p:nvSpPr>
        <p:spPr bwMode="auto">
          <a:xfrm>
            <a:off x="1547664" y="4264640"/>
            <a:ext cx="604867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600" dirty="0" smtClean="0"/>
              <a:t>「用</a:t>
            </a:r>
            <a:r>
              <a:rPr lang="zh-TW" altLang="en-US" dirty="0" smtClean="0">
                <a:solidFill>
                  <a:srgbClr val="FF0000"/>
                </a:solidFill>
              </a:rPr>
              <a:t>創意取勝傳統</a:t>
            </a:r>
            <a:r>
              <a:rPr lang="zh-TW" altLang="en-US" sz="1600" dirty="0" smtClean="0"/>
              <a:t>」打造電影主題水餃餐廳，用七種意想不到的食材研發出不同口味的水餃，成為</a:t>
            </a:r>
            <a:r>
              <a:rPr lang="zh-TW" altLang="en-US" sz="1600" dirty="0" smtClean="0">
                <a:solidFill>
                  <a:srgbClr val="FF0000"/>
                </a:solidFill>
              </a:rPr>
              <a:t>全世界第一</a:t>
            </a:r>
            <a:r>
              <a:rPr lang="zh-TW" altLang="en-US" sz="1600" dirty="0" smtClean="0"/>
              <a:t>個用電影命名的彩色水餃。結合</a:t>
            </a:r>
            <a:r>
              <a:rPr lang="zh-TW" altLang="en-US" sz="1600" dirty="0" smtClean="0">
                <a:solidFill>
                  <a:srgbClr val="FF0000"/>
                </a:solidFill>
              </a:rPr>
              <a:t>吃與觀光</a:t>
            </a:r>
            <a:r>
              <a:rPr lang="zh-TW" altLang="en-US" sz="1600" dirty="0" smtClean="0"/>
              <a:t>，</a:t>
            </a:r>
            <a:r>
              <a:rPr lang="zh-TW" altLang="en-US" sz="1600" dirty="0" smtClean="0">
                <a:solidFill>
                  <a:srgbClr val="FF0000"/>
                </a:solidFill>
              </a:rPr>
              <a:t>吸引嘗鮮</a:t>
            </a:r>
            <a:r>
              <a:rPr lang="zh-TW" altLang="en-US" dirty="0" smtClean="0">
                <a:solidFill>
                  <a:srgbClr val="FF0000"/>
                </a:solidFill>
              </a:rPr>
              <a:t>新</a:t>
            </a:r>
            <a:r>
              <a:rPr lang="zh-TW" altLang="en-US" sz="1600" dirty="0" smtClean="0">
                <a:solidFill>
                  <a:srgbClr val="FF0000"/>
                </a:solidFill>
              </a:rPr>
              <a:t>顧客和抓住</a:t>
            </a:r>
            <a:r>
              <a:rPr lang="zh-TW" altLang="en-US" dirty="0" smtClean="0">
                <a:solidFill>
                  <a:srgbClr val="FF0000"/>
                </a:solidFill>
              </a:rPr>
              <a:t>老</a:t>
            </a:r>
            <a:r>
              <a:rPr lang="zh-TW" altLang="en-US" sz="1600" dirty="0" smtClean="0">
                <a:solidFill>
                  <a:srgbClr val="FF0000"/>
                </a:solidFill>
              </a:rPr>
              <a:t>顧客的胃</a:t>
            </a:r>
            <a:r>
              <a:rPr lang="zh-TW" altLang="en-US" sz="1600" dirty="0" smtClean="0"/>
              <a:t>。</a:t>
            </a:r>
            <a:endParaRPr lang="en-US" altLang="zh-TW" sz="1600" dirty="0" smtClean="0"/>
          </a:p>
        </p:txBody>
      </p:sp>
      <p:sp>
        <p:nvSpPr>
          <p:cNvPr id="22" name="文字方塊 21"/>
          <p:cNvSpPr txBox="1"/>
          <p:nvPr/>
        </p:nvSpPr>
        <p:spPr>
          <a:xfrm>
            <a:off x="1798571" y="5517232"/>
            <a:ext cx="553998" cy="12879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wrap="square">
            <a:spAutoFit/>
          </a:bodyPr>
          <a:lstStyle/>
          <a:p>
            <a:pPr>
              <a:defRPr/>
            </a:pPr>
            <a:r>
              <a:rPr lang="zh-TW" altLang="en-US" sz="2400" b="1" dirty="0">
                <a:solidFill>
                  <a:srgbClr val="0000FF"/>
                </a:solidFill>
              </a:rPr>
              <a:t>目標客群</a:t>
            </a:r>
          </a:p>
        </p:txBody>
      </p:sp>
      <p:grpSp>
        <p:nvGrpSpPr>
          <p:cNvPr id="25" name="群組 24"/>
          <p:cNvGrpSpPr/>
          <p:nvPr/>
        </p:nvGrpSpPr>
        <p:grpSpPr>
          <a:xfrm>
            <a:off x="1043608" y="1628800"/>
            <a:ext cx="3140335" cy="2093557"/>
            <a:chOff x="1704981" y="1594158"/>
            <a:chExt cx="3140335" cy="2093557"/>
          </a:xfrm>
        </p:grpSpPr>
        <p:graphicFrame>
          <p:nvGraphicFramePr>
            <p:cNvPr id="5" name="圖表 4"/>
            <p:cNvGraphicFramePr/>
            <p:nvPr>
              <p:extLst>
                <p:ext uri="{D42A27DB-BD31-4B8C-83A1-F6EECF244321}">
                  <p14:modId xmlns:p14="http://schemas.microsoft.com/office/powerpoint/2010/main" xmlns="" val="1994345201"/>
                </p:ext>
              </p:extLst>
            </p:nvPr>
          </p:nvGraphicFramePr>
          <p:xfrm>
            <a:off x="1704981" y="1594158"/>
            <a:ext cx="3140335" cy="209355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文字方塊 5"/>
            <p:cNvSpPr txBox="1"/>
            <p:nvPr/>
          </p:nvSpPr>
          <p:spPr>
            <a:xfrm>
              <a:off x="2233456" y="1897087"/>
              <a:ext cx="9989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b="1" dirty="0" smtClean="0">
                  <a:solidFill>
                    <a:schemeClr val="bg1"/>
                  </a:solidFill>
                </a:rPr>
                <a:t>15</a:t>
              </a:r>
              <a:r>
                <a:rPr lang="zh-TW" altLang="en-US" sz="1400" b="1" dirty="0" smtClean="0">
                  <a:solidFill>
                    <a:schemeClr val="bg1"/>
                  </a:solidFill>
                </a:rPr>
                <a:t>歲</a:t>
              </a:r>
              <a:r>
                <a:rPr lang="en-US" altLang="zh-TW" sz="1400" b="1" dirty="0" smtClean="0">
                  <a:solidFill>
                    <a:schemeClr val="bg1"/>
                  </a:solidFill>
                </a:rPr>
                <a:t>~22</a:t>
              </a:r>
              <a:r>
                <a:rPr lang="zh-TW" altLang="en-US" sz="1400" b="1" dirty="0" smtClean="0">
                  <a:solidFill>
                    <a:schemeClr val="bg1"/>
                  </a:solidFill>
                </a:rPr>
                <a:t>歲</a:t>
              </a:r>
              <a:endParaRPr lang="en-US" altLang="zh-TW" sz="1400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513865" y="1844824"/>
              <a:ext cx="367408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zh-TW" sz="1400" b="1" dirty="0" smtClean="0">
                  <a:solidFill>
                    <a:schemeClr val="bg1"/>
                  </a:solidFill>
                </a:rPr>
                <a:t>23</a:t>
              </a:r>
            </a:p>
            <a:p>
              <a:pPr lvl="0"/>
              <a:r>
                <a:rPr lang="zh-TW" altLang="en-US" sz="1400" b="1" dirty="0" smtClean="0">
                  <a:solidFill>
                    <a:schemeClr val="bg1"/>
                  </a:solidFill>
                </a:rPr>
                <a:t>歲</a:t>
              </a:r>
              <a:endParaRPr lang="en-US" altLang="zh-TW" sz="1400" b="1" dirty="0" smtClean="0">
                <a:solidFill>
                  <a:schemeClr val="bg1"/>
                </a:solidFill>
              </a:endParaRPr>
            </a:p>
            <a:p>
              <a:pPr lvl="0"/>
              <a:endParaRPr lang="en-US" altLang="zh-TW" sz="1400" b="1" dirty="0" smtClean="0">
                <a:solidFill>
                  <a:schemeClr val="bg1"/>
                </a:solidFill>
              </a:endParaRPr>
            </a:p>
            <a:p>
              <a:pPr lvl="0"/>
              <a:r>
                <a:rPr lang="en-US" altLang="zh-TW" sz="1400" b="1" dirty="0" smtClean="0">
                  <a:solidFill>
                    <a:schemeClr val="bg1"/>
                  </a:solidFill>
                </a:rPr>
                <a:t>55</a:t>
              </a:r>
            </a:p>
            <a:p>
              <a:pPr lvl="0"/>
              <a:r>
                <a:rPr lang="zh-TW" altLang="en-US" sz="1400" b="1" dirty="0" smtClean="0">
                  <a:solidFill>
                    <a:schemeClr val="bg1"/>
                  </a:solidFill>
                </a:rPr>
                <a:t>歲</a:t>
              </a:r>
              <a:endParaRPr lang="en-US" altLang="zh-TW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060841" y="2401143"/>
              <a:ext cx="99899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zh-TW" sz="1400" b="1" dirty="0" smtClean="0">
                  <a:solidFill>
                    <a:schemeClr val="bg1"/>
                  </a:solidFill>
                </a:rPr>
                <a:t>56</a:t>
              </a:r>
              <a:r>
                <a:rPr lang="zh-TW" altLang="en-US" sz="1400" b="1" dirty="0" smtClean="0">
                  <a:solidFill>
                    <a:schemeClr val="bg1"/>
                  </a:solidFill>
                </a:rPr>
                <a:t>歲</a:t>
              </a:r>
              <a:r>
                <a:rPr lang="en-US" altLang="zh-TW" sz="1400" b="1" dirty="0">
                  <a:solidFill>
                    <a:schemeClr val="bg1"/>
                  </a:solidFill>
                </a:rPr>
                <a:t>~85</a:t>
              </a:r>
              <a:r>
                <a:rPr lang="zh-TW" altLang="en-US" sz="1400" b="1" dirty="0">
                  <a:solidFill>
                    <a:schemeClr val="bg1"/>
                  </a:solidFill>
                </a:rPr>
                <a:t>歲</a:t>
              </a: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3419872" y="2357155"/>
              <a:ext cx="461665" cy="207749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TW" b="1" dirty="0" smtClean="0">
                  <a:solidFill>
                    <a:schemeClr val="bg1"/>
                  </a:solidFill>
                </a:rPr>
                <a:t>~</a:t>
              </a:r>
            </a:p>
          </p:txBody>
        </p:sp>
      </p:grpSp>
      <p:pic>
        <p:nvPicPr>
          <p:cNvPr id="33" name="圖片 3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34" name="圓角矩形 33"/>
          <p:cNvSpPr/>
          <p:nvPr/>
        </p:nvSpPr>
        <p:spPr>
          <a:xfrm>
            <a:off x="-36512" y="241965"/>
            <a:ext cx="2736304" cy="450731"/>
          </a:xfrm>
          <a:prstGeom prst="round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2400" b="1" spc="3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市場</a:t>
            </a:r>
            <a:r>
              <a:rPr lang="zh-TW" altLang="en-US" sz="24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分析</a:t>
            </a:r>
            <a:endParaRPr lang="zh-TW" altLang="en-US" sz="44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5" name="圓角矩形 34"/>
          <p:cNvSpPr/>
          <p:nvPr/>
        </p:nvSpPr>
        <p:spPr>
          <a:xfrm>
            <a:off x="539552" y="620688"/>
            <a:ext cx="2448272" cy="504056"/>
          </a:xfrm>
          <a:prstGeom prst="roundRect">
            <a:avLst/>
          </a:prstGeom>
          <a:blipFill>
            <a:blip r:embed="rId7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rgbClr val="EF375E"/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  </a:t>
            </a:r>
            <a:r>
              <a:rPr lang="en-US" altLang="zh-TW" sz="3200" b="1" spc="3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STP</a:t>
            </a:r>
            <a:endParaRPr lang="zh-TW" altLang="en-US" sz="40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825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200101" y="2130670"/>
            <a:ext cx="8044307" cy="5080507"/>
            <a:chOff x="500034" y="1571612"/>
            <a:chExt cx="8390710" cy="5299284"/>
          </a:xfrm>
        </p:grpSpPr>
        <p:sp>
          <p:nvSpPr>
            <p:cNvPr id="14362" name="文字方塊 31"/>
            <p:cNvSpPr txBox="1">
              <a:spLocks noChangeArrowheads="1"/>
            </p:cNvSpPr>
            <p:nvPr/>
          </p:nvSpPr>
          <p:spPr bwMode="auto">
            <a:xfrm>
              <a:off x="5865813" y="4110038"/>
              <a:ext cx="2433637" cy="2760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TW" altLang="en-US" sz="16600" b="1" dirty="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Ｔ</a:t>
              </a:r>
            </a:p>
          </p:txBody>
        </p:sp>
        <p:sp>
          <p:nvSpPr>
            <p:cNvPr id="33" name="圓角矩形 32"/>
            <p:cNvSpPr/>
            <p:nvPr/>
          </p:nvSpPr>
          <p:spPr>
            <a:xfrm>
              <a:off x="500034" y="1571612"/>
              <a:ext cx="4175868" cy="223257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softEdge rad="31750"/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zh-TW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algn="ctr">
                <a:defRPr/>
              </a:pPr>
              <a:endParaRPr lang="en-US" altLang="zh-TW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algn="ctr">
                <a:defRPr/>
              </a:pPr>
              <a:endParaRPr lang="zh-TW" altLang="en-US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34" name="圓角矩形 33"/>
            <p:cNvSpPr/>
            <p:nvPr/>
          </p:nvSpPr>
          <p:spPr>
            <a:xfrm>
              <a:off x="4714876" y="3857628"/>
              <a:ext cx="4175868" cy="2232571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softEdge rad="31750"/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dirty="0" smtClean="0">
                  <a:solidFill>
                    <a:schemeClr val="tx1"/>
                  </a:solidFill>
                  <a:latin typeface="+mn-ea"/>
                </a:rPr>
                <a:t>網路、實體店面</a:t>
              </a:r>
              <a:endParaRPr lang="zh-TW" altLang="en-US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35" name="圓角矩形 34"/>
            <p:cNvSpPr/>
            <p:nvPr/>
          </p:nvSpPr>
          <p:spPr>
            <a:xfrm>
              <a:off x="500034" y="3857628"/>
              <a:ext cx="4175868" cy="2232571"/>
            </a:xfrm>
            <a:prstGeom prst="roundRect">
              <a:avLst/>
            </a:prstGeom>
            <a:solidFill>
              <a:srgbClr val="FFFF66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softEdge rad="31750"/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dirty="0" smtClean="0">
                  <a:solidFill>
                    <a:schemeClr val="tx1"/>
                  </a:solidFill>
                  <a:latin typeface="+mn-ea"/>
                </a:rPr>
                <a:t>新聞採訪、部落客</a:t>
              </a:r>
              <a:endParaRPr lang="zh-TW" altLang="en-US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36" name="圓角矩形 35"/>
            <p:cNvSpPr/>
            <p:nvPr/>
          </p:nvSpPr>
          <p:spPr>
            <a:xfrm>
              <a:off x="4714876" y="1571612"/>
              <a:ext cx="4175868" cy="2232571"/>
            </a:xfrm>
            <a:prstGeom prst="roundRect">
              <a:avLst/>
            </a:prstGeom>
            <a:solidFill>
              <a:srgbClr val="AEFF85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softEdge rad="31750"/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37" name="文字方塊 36"/>
            <p:cNvSpPr txBox="1"/>
            <p:nvPr/>
          </p:nvSpPr>
          <p:spPr>
            <a:xfrm>
              <a:off x="785786" y="1714488"/>
              <a:ext cx="928694" cy="481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002060"/>
                  </a:solidFill>
                  <a:latin typeface="標楷體" pitchFamily="65" charset="-120"/>
                  <a:ea typeface="標楷體" pitchFamily="65" charset="-120"/>
                </a:rPr>
                <a:t>產品</a:t>
              </a:r>
              <a:r>
                <a:rPr lang="en-US" altLang="zh-TW" sz="2400" b="1" dirty="0" smtClean="0">
                  <a:solidFill>
                    <a:srgbClr val="002060"/>
                  </a:solidFill>
                  <a:latin typeface="標楷體" pitchFamily="65" charset="-120"/>
                  <a:ea typeface="標楷體" pitchFamily="65" charset="-120"/>
                </a:rPr>
                <a:t>:</a:t>
              </a:r>
              <a:endParaRPr lang="zh-TW" altLang="en-US" sz="2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4929190" y="1714488"/>
              <a:ext cx="1143008" cy="481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002060"/>
                  </a:solidFill>
                  <a:latin typeface="標楷體" pitchFamily="65" charset="-120"/>
                  <a:ea typeface="標楷體" pitchFamily="65" charset="-120"/>
                </a:rPr>
                <a:t>定價</a:t>
              </a:r>
              <a:r>
                <a:rPr lang="en-US" altLang="zh-TW" sz="2400" b="1" dirty="0" smtClean="0">
                  <a:solidFill>
                    <a:srgbClr val="002060"/>
                  </a:solidFill>
                  <a:latin typeface="標楷體" pitchFamily="65" charset="-120"/>
                  <a:ea typeface="標楷體" pitchFamily="65" charset="-120"/>
                </a:rPr>
                <a:t>:</a:t>
              </a:r>
              <a:endParaRPr lang="zh-TW" altLang="en-US" sz="2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39" name="文字方塊 38"/>
            <p:cNvSpPr txBox="1"/>
            <p:nvPr/>
          </p:nvSpPr>
          <p:spPr>
            <a:xfrm>
              <a:off x="785786" y="3929066"/>
              <a:ext cx="928694" cy="481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002060"/>
                  </a:solidFill>
                  <a:latin typeface="標楷體" pitchFamily="65" charset="-120"/>
                  <a:ea typeface="標楷體" pitchFamily="65" charset="-120"/>
                </a:rPr>
                <a:t>推廣</a:t>
              </a:r>
              <a:r>
                <a:rPr lang="en-US" altLang="zh-TW" sz="2400" b="1" dirty="0" smtClean="0">
                  <a:solidFill>
                    <a:srgbClr val="002060"/>
                  </a:solidFill>
                  <a:latin typeface="標楷體" pitchFamily="65" charset="-120"/>
                  <a:ea typeface="標楷體" pitchFamily="65" charset="-120"/>
                </a:rPr>
                <a:t>:</a:t>
              </a:r>
              <a:endParaRPr lang="zh-TW" altLang="en-US" sz="2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40" name="文字方塊 39"/>
            <p:cNvSpPr txBox="1"/>
            <p:nvPr/>
          </p:nvSpPr>
          <p:spPr>
            <a:xfrm>
              <a:off x="4929190" y="3929066"/>
              <a:ext cx="1000132" cy="481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002060"/>
                  </a:solidFill>
                  <a:latin typeface="標楷體" pitchFamily="65" charset="-120"/>
                  <a:ea typeface="標楷體" pitchFamily="65" charset="-120"/>
                </a:rPr>
                <a:t>通路</a:t>
              </a:r>
              <a:r>
                <a:rPr lang="en-US" altLang="zh-TW" sz="2400" b="1" dirty="0" smtClean="0">
                  <a:solidFill>
                    <a:srgbClr val="002060"/>
                  </a:solidFill>
                  <a:latin typeface="標楷體" pitchFamily="65" charset="-120"/>
                  <a:ea typeface="標楷體" pitchFamily="65" charset="-120"/>
                </a:rPr>
                <a:t>:</a:t>
              </a:r>
            </a:p>
          </p:txBody>
        </p:sp>
      </p:grpSp>
      <p:sp>
        <p:nvSpPr>
          <p:cNvPr id="5" name="文字方塊 4"/>
          <p:cNvSpPr txBox="1"/>
          <p:nvPr/>
        </p:nvSpPr>
        <p:spPr>
          <a:xfrm>
            <a:off x="10620672" y="35730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4427984" y="2785098"/>
            <a:ext cx="39760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sym typeface="Wingdings 2"/>
              </a:rPr>
              <a:t></a:t>
            </a:r>
            <a:r>
              <a:rPr lang="zh-TW" altLang="en-US" dirty="0" smtClean="0"/>
              <a:t>高麗菜水餃 </a:t>
            </a:r>
            <a:r>
              <a:rPr lang="en-US" altLang="zh-TW" dirty="0" smtClean="0"/>
              <a:t>4</a:t>
            </a:r>
            <a:r>
              <a:rPr lang="zh-TW" altLang="en-US" dirty="0" smtClean="0"/>
              <a:t>元</a:t>
            </a:r>
            <a:r>
              <a:rPr lang="en-US" altLang="zh-TW" dirty="0" smtClean="0"/>
              <a:t>/</a:t>
            </a:r>
            <a:r>
              <a:rPr lang="zh-TW" altLang="en-US" dirty="0" smtClean="0"/>
              <a:t>顆</a:t>
            </a:r>
            <a:endParaRPr lang="en-US" altLang="zh-TW" dirty="0" smtClean="0"/>
          </a:p>
          <a:p>
            <a:r>
              <a:rPr lang="zh-TW" altLang="en-US" dirty="0" smtClean="0">
                <a:sym typeface="Wingdings 2"/>
              </a:rPr>
              <a:t></a:t>
            </a:r>
            <a:r>
              <a:rPr lang="zh-TW" altLang="en-US" dirty="0" smtClean="0"/>
              <a:t>韭菜、蘿蔔水餃 </a:t>
            </a:r>
            <a:r>
              <a:rPr lang="en-US" altLang="zh-TW" dirty="0" smtClean="0"/>
              <a:t>60</a:t>
            </a:r>
            <a:r>
              <a:rPr lang="zh-TW" altLang="en-US" dirty="0" smtClean="0"/>
              <a:t>元</a:t>
            </a:r>
            <a:r>
              <a:rPr lang="en-US" altLang="zh-TW" dirty="0" smtClean="0"/>
              <a:t>/10</a:t>
            </a:r>
            <a:r>
              <a:rPr lang="zh-TW" altLang="en-US" dirty="0" smtClean="0"/>
              <a:t>顆</a:t>
            </a:r>
          </a:p>
          <a:p>
            <a:r>
              <a:rPr lang="zh-TW" altLang="en-US" dirty="0" smtClean="0">
                <a:sym typeface="Wingdings 2"/>
              </a:rPr>
              <a:t></a:t>
            </a:r>
            <a:r>
              <a:rPr lang="zh-TW" altLang="en-US" dirty="0" smtClean="0"/>
              <a:t>起司水餃 </a:t>
            </a:r>
            <a:r>
              <a:rPr lang="en-US" altLang="zh-TW" dirty="0" smtClean="0"/>
              <a:t>70</a:t>
            </a:r>
            <a:r>
              <a:rPr lang="zh-TW" altLang="en-US" dirty="0" smtClean="0"/>
              <a:t>元</a:t>
            </a:r>
            <a:r>
              <a:rPr lang="en-US" altLang="zh-TW" dirty="0" smtClean="0"/>
              <a:t>/10</a:t>
            </a:r>
            <a:r>
              <a:rPr lang="zh-TW" altLang="en-US" dirty="0" smtClean="0"/>
              <a:t>顆</a:t>
            </a:r>
          </a:p>
          <a:p>
            <a:r>
              <a:rPr lang="zh-TW" altLang="en-US" dirty="0" smtClean="0">
                <a:sym typeface="Wingdings 2"/>
              </a:rPr>
              <a:t></a:t>
            </a:r>
            <a:r>
              <a:rPr lang="zh-TW" altLang="en-US" dirty="0" smtClean="0"/>
              <a:t>蟹黃、蝦仁、芥末水餃</a:t>
            </a:r>
            <a:r>
              <a:rPr lang="en-US" altLang="zh-TW" dirty="0" smtClean="0"/>
              <a:t>130</a:t>
            </a:r>
            <a:r>
              <a:rPr lang="zh-TW" altLang="en-US" dirty="0" smtClean="0"/>
              <a:t>元</a:t>
            </a:r>
            <a:r>
              <a:rPr lang="en-US" altLang="zh-TW" dirty="0" smtClean="0"/>
              <a:t>/8</a:t>
            </a:r>
            <a:r>
              <a:rPr lang="zh-TW" altLang="en-US" dirty="0" smtClean="0"/>
              <a:t>顆</a:t>
            </a:r>
          </a:p>
        </p:txBody>
      </p:sp>
      <p:sp>
        <p:nvSpPr>
          <p:cNvPr id="27" name="矩形 26"/>
          <p:cNvSpPr/>
          <p:nvPr/>
        </p:nvSpPr>
        <p:spPr>
          <a:xfrm>
            <a:off x="251520" y="2804735"/>
            <a:ext cx="41008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+mn-ea"/>
                <a:sym typeface="Wingdings 2"/>
              </a:rPr>
              <a:t></a:t>
            </a:r>
            <a:r>
              <a:rPr lang="zh-TW" altLang="en-US" dirty="0" smtClean="0">
                <a:latin typeface="+mn-ea"/>
              </a:rPr>
              <a:t>全台</a:t>
            </a:r>
            <a:r>
              <a:rPr lang="zh-TW" altLang="en-US" dirty="0">
                <a:latin typeface="+mn-ea"/>
              </a:rPr>
              <a:t>第一家</a:t>
            </a:r>
            <a:r>
              <a:rPr lang="zh-TW" altLang="en-US" dirty="0" smtClean="0">
                <a:latin typeface="+mn-ea"/>
              </a:rPr>
              <a:t>以電影命名的水餃</a:t>
            </a:r>
          </a:p>
          <a:p>
            <a:r>
              <a:rPr lang="zh-TW" altLang="en-US" dirty="0" smtClean="0">
                <a:latin typeface="+mn-ea"/>
                <a:sym typeface="Wingdings 2"/>
              </a:rPr>
              <a:t></a:t>
            </a:r>
            <a:r>
              <a:rPr lang="en-US" altLang="zh-TW" dirty="0" smtClean="0">
                <a:latin typeface="+mn-ea"/>
                <a:sym typeface="Wingdings 2"/>
              </a:rPr>
              <a:t>KUSO</a:t>
            </a:r>
            <a:r>
              <a:rPr lang="zh-TW" altLang="en-US" dirty="0" smtClean="0">
                <a:latin typeface="+mn-ea"/>
                <a:sym typeface="Wingdings 2"/>
              </a:rPr>
              <a:t>創意，</a:t>
            </a:r>
            <a:r>
              <a:rPr lang="zh-TW" altLang="en-US" dirty="0" smtClean="0">
                <a:latin typeface="+mn-ea"/>
              </a:rPr>
              <a:t>色彩繽紛、選擇多元化</a:t>
            </a:r>
            <a:endParaRPr lang="en-US" altLang="zh-TW" dirty="0" smtClean="0">
              <a:latin typeface="+mn-ea"/>
            </a:endParaRPr>
          </a:p>
          <a:p>
            <a:r>
              <a:rPr lang="zh-TW" altLang="en-US" dirty="0" smtClean="0">
                <a:latin typeface="+mn-ea"/>
                <a:sym typeface="Wingdings 2"/>
              </a:rPr>
              <a:t>不同顏色外觀，有不同內餡口味</a:t>
            </a:r>
            <a:endParaRPr lang="en-US" altLang="zh-TW" dirty="0" smtClean="0">
              <a:latin typeface="+mn-ea"/>
              <a:sym typeface="Wingdings 2"/>
            </a:endParaRPr>
          </a:p>
          <a:p>
            <a:r>
              <a:rPr lang="zh-TW" altLang="en-US" dirty="0" smtClean="0">
                <a:latin typeface="+mn-ea"/>
                <a:sym typeface="Wingdings 2"/>
              </a:rPr>
              <a:t>另</a:t>
            </a:r>
            <a:r>
              <a:rPr lang="zh-TW" altLang="en-US" dirty="0">
                <a:latin typeface="+mn-ea"/>
                <a:sym typeface="Wingdings 2"/>
              </a:rPr>
              <a:t>類</a:t>
            </a:r>
            <a:r>
              <a:rPr lang="zh-TW" altLang="en-US" dirty="0" smtClean="0">
                <a:latin typeface="+mn-ea"/>
                <a:sym typeface="Wingdings 2"/>
              </a:rPr>
              <a:t>口味，像起司、墨魚、芋頭</a:t>
            </a:r>
            <a:endParaRPr lang="en-US" altLang="zh-TW" dirty="0" smtClean="0">
              <a:latin typeface="+mn-ea"/>
            </a:endParaRPr>
          </a:p>
          <a:p>
            <a:endParaRPr lang="zh-TW" altLang="en-US" dirty="0" smtClean="0">
              <a:latin typeface="+mn-ea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9" name="圓角矩形 28"/>
          <p:cNvSpPr/>
          <p:nvPr/>
        </p:nvSpPr>
        <p:spPr>
          <a:xfrm>
            <a:off x="-36512" y="241965"/>
            <a:ext cx="2736304" cy="450731"/>
          </a:xfrm>
          <a:prstGeom prst="round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2400" b="1" spc="3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市場</a:t>
            </a:r>
            <a:r>
              <a:rPr lang="zh-TW" altLang="en-US" sz="24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分析</a:t>
            </a:r>
            <a:endParaRPr lang="zh-TW" altLang="en-US" sz="44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0" name="圓角矩形 29"/>
          <p:cNvSpPr/>
          <p:nvPr/>
        </p:nvSpPr>
        <p:spPr>
          <a:xfrm>
            <a:off x="539552" y="620688"/>
            <a:ext cx="2448272" cy="504056"/>
          </a:xfrm>
          <a:prstGeom prst="round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rgbClr val="EF375E"/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  </a:t>
            </a:r>
            <a:r>
              <a:rPr lang="en-US" altLang="zh-TW" sz="3200" b="1" spc="3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4</a:t>
            </a:r>
            <a:r>
              <a:rPr lang="en-US" altLang="zh-TW" sz="3200" b="1" spc="3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P</a:t>
            </a:r>
            <a:endParaRPr lang="zh-TW" altLang="en-US" sz="40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282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5" name="圓角矩形 24"/>
          <p:cNvSpPr/>
          <p:nvPr/>
        </p:nvSpPr>
        <p:spPr>
          <a:xfrm>
            <a:off x="-16521" y="260648"/>
            <a:ext cx="3220369" cy="792088"/>
          </a:xfrm>
          <a:prstGeom prst="round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en-US" altLang="zh-TW" sz="48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SWOT</a:t>
            </a:r>
            <a:r>
              <a:rPr lang="zh-TW" altLang="en-US" sz="32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分析</a:t>
            </a:r>
            <a:endParaRPr lang="zh-TW" altLang="en-US" sz="24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1" r="1301"/>
          <a:stretch/>
        </p:blipFill>
        <p:spPr>
          <a:xfrm>
            <a:off x="10839" y="1752148"/>
            <a:ext cx="8449593" cy="5061228"/>
          </a:xfrm>
          <a:prstGeom prst="rect">
            <a:avLst/>
          </a:prstGeom>
        </p:spPr>
      </p:pic>
      <p:sp>
        <p:nvSpPr>
          <p:cNvPr id="29" name="文字方塊 28"/>
          <p:cNvSpPr txBox="1"/>
          <p:nvPr/>
        </p:nvSpPr>
        <p:spPr>
          <a:xfrm>
            <a:off x="251520" y="1988840"/>
            <a:ext cx="2664296" cy="18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2915816" y="2060848"/>
            <a:ext cx="144016" cy="151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251520" y="4653136"/>
            <a:ext cx="2592288" cy="158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32" name="文字方塊 31"/>
          <p:cNvSpPr txBox="1"/>
          <p:nvPr/>
        </p:nvSpPr>
        <p:spPr>
          <a:xfrm>
            <a:off x="2771800" y="5013176"/>
            <a:ext cx="288032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33" name="套索 32"/>
          <p:cNvSpPr/>
          <p:nvPr/>
        </p:nvSpPr>
        <p:spPr>
          <a:xfrm rot="347960">
            <a:off x="2339752" y="4509120"/>
            <a:ext cx="962113" cy="864096"/>
          </a:xfrm>
          <a:prstGeom prst="chor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文字方塊 38"/>
          <p:cNvSpPr txBox="1"/>
          <p:nvPr/>
        </p:nvSpPr>
        <p:spPr>
          <a:xfrm>
            <a:off x="5508104" y="1988840"/>
            <a:ext cx="2664296" cy="90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41" name="文字方塊 40"/>
          <p:cNvSpPr txBox="1"/>
          <p:nvPr/>
        </p:nvSpPr>
        <p:spPr>
          <a:xfrm>
            <a:off x="5591622" y="4653136"/>
            <a:ext cx="2724794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44" name="文字方塊 43"/>
          <p:cNvSpPr txBox="1"/>
          <p:nvPr/>
        </p:nvSpPr>
        <p:spPr>
          <a:xfrm>
            <a:off x="107504" y="1840756"/>
            <a:ext cx="424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１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用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創意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將傳統水餃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改良重新包裝</a:t>
            </a: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２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在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內餡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加入日常常吃的食材，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研發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出 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七種獨特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口味。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３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世界第一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個用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電影主題命名水餃</a:t>
            </a:r>
            <a:endParaRPr lang="en-US" altLang="zh-TW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也運用巧思將電影「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食神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」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場景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搬進店內。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４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創意配料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，不易被取代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1" name="文字方塊 60"/>
          <p:cNvSpPr txBox="1"/>
          <p:nvPr/>
        </p:nvSpPr>
        <p:spPr>
          <a:xfrm>
            <a:off x="4691359" y="1907247"/>
            <a:ext cx="398509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１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店面座位不多，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翻桌率低</a:t>
            </a:r>
            <a:endParaRPr lang="en-US" altLang="zh-TW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２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定價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偏高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３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人才技術培養，人力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成本高</a:t>
            </a: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　 ４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目前只有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台北一家店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，在其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      它縣市知名度低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5508104" y="4932427"/>
            <a:ext cx="2808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dirty="0" smtClean="0">
                <a:latin typeface="標楷體" pitchFamily="65" charset="-120"/>
                <a:ea typeface="標楷體" pitchFamily="65" charset="-120"/>
              </a:rPr>
              <a:t>１</a:t>
            </a:r>
            <a:r>
              <a:rPr kumimoji="1" lang="en-US" altLang="zh-TW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kumimoji="1" lang="zh-TW" altLang="en-US" dirty="0">
                <a:latin typeface="標楷體" pitchFamily="65" charset="-120"/>
                <a:ea typeface="標楷體" pitchFamily="65" charset="-120"/>
              </a:rPr>
              <a:t>同業</a:t>
            </a:r>
            <a:r>
              <a:rPr kumimoji="1"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競爭</a:t>
            </a:r>
            <a:r>
              <a:rPr kumimoji="1" lang="zh-TW" altLang="en-US" dirty="0">
                <a:latin typeface="標楷體" pitchFamily="65" charset="-120"/>
                <a:ea typeface="標楷體" pitchFamily="65" charset="-120"/>
              </a:rPr>
              <a:t>多</a:t>
            </a:r>
            <a:endParaRPr kumimoji="1" lang="en-US" altLang="zh-TW" dirty="0">
              <a:latin typeface="標楷體" pitchFamily="65" charset="-120"/>
              <a:ea typeface="標楷體" pitchFamily="65" charset="-120"/>
            </a:endParaRPr>
          </a:p>
          <a:p>
            <a:pPr lvl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dirty="0" smtClean="0">
                <a:latin typeface="標楷體" pitchFamily="65" charset="-120"/>
                <a:ea typeface="標楷體" pitchFamily="65" charset="-120"/>
              </a:rPr>
              <a:t>２</a:t>
            </a:r>
            <a:r>
              <a:rPr kumimoji="1" lang="en-US" altLang="zh-TW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kumimoji="1"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原物料</a:t>
            </a:r>
            <a:r>
              <a:rPr kumimoji="1" lang="zh-TW" altLang="en-US" dirty="0">
                <a:latin typeface="標楷體" pitchFamily="65" charset="-120"/>
                <a:ea typeface="標楷體" pitchFamily="65" charset="-120"/>
              </a:rPr>
              <a:t>價格上漲</a:t>
            </a:r>
          </a:p>
        </p:txBody>
      </p:sp>
      <p:sp>
        <p:nvSpPr>
          <p:cNvPr id="47" name="矩形 46"/>
          <p:cNvSpPr/>
          <p:nvPr/>
        </p:nvSpPr>
        <p:spPr>
          <a:xfrm>
            <a:off x="72008" y="4653136"/>
            <a:ext cx="4572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dirty="0">
                <a:latin typeface="標楷體" pitchFamily="65" charset="-120"/>
                <a:ea typeface="標楷體" pitchFamily="65" charset="-120"/>
              </a:rPr>
              <a:t>１</a:t>
            </a:r>
            <a:r>
              <a:rPr kumimoji="1" lang="en-US" altLang="zh-TW" dirty="0">
                <a:latin typeface="標楷體" pitchFamily="65" charset="-120"/>
                <a:ea typeface="標楷體" pitchFamily="65" charset="-120"/>
              </a:rPr>
              <a:t>.</a:t>
            </a:r>
            <a:r>
              <a:rPr kumimoji="1" lang="zh-TW" altLang="en-US" dirty="0">
                <a:latin typeface="標楷體" pitchFamily="65" charset="-120"/>
                <a:ea typeface="標楷體" pitchFamily="65" charset="-120"/>
              </a:rPr>
              <a:t>人們愛</a:t>
            </a:r>
            <a:r>
              <a:rPr kumimoji="1"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嘗鮮</a:t>
            </a:r>
            <a:r>
              <a:rPr kumimoji="1" lang="zh-TW" altLang="en-US" dirty="0">
                <a:latin typeface="標楷體" pitchFamily="65" charset="-120"/>
                <a:ea typeface="標楷體" pitchFamily="65" charset="-120"/>
              </a:rPr>
              <a:t>的</a:t>
            </a:r>
            <a:r>
              <a:rPr kumimoji="1"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心態</a:t>
            </a:r>
            <a:endParaRPr kumimoji="1" lang="en-US" altLang="zh-TW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lvl="0">
              <a:lnSpc>
                <a:spcPct val="150000"/>
              </a:lnSpc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２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kumimoji="1" lang="zh-TW" altLang="en-US" dirty="0">
                <a:latin typeface="標楷體" pitchFamily="65" charset="-120"/>
                <a:ea typeface="標楷體" pitchFamily="65" charset="-120"/>
              </a:rPr>
              <a:t>店面</a:t>
            </a:r>
            <a:r>
              <a:rPr kumimoji="1"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裝潢</a:t>
            </a:r>
            <a:r>
              <a:rPr kumimoji="1" lang="zh-TW" altLang="en-US" dirty="0">
                <a:latin typeface="標楷體" pitchFamily="65" charset="-120"/>
                <a:ea typeface="標楷體" pitchFamily="65" charset="-120"/>
              </a:rPr>
              <a:t>吸</a:t>
            </a:r>
            <a:r>
              <a:rPr kumimoji="1" lang="zh-TW" altLang="en-US" dirty="0" smtClean="0">
                <a:latin typeface="標楷體" pitchFamily="65" charset="-120"/>
                <a:ea typeface="標楷體" pitchFamily="65" charset="-120"/>
              </a:rPr>
              <a:t>金</a:t>
            </a:r>
            <a:endParaRPr lang="zh-TW" altLang="en-US" dirty="0" smtClean="0"/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dirty="0" smtClean="0">
                <a:latin typeface="標楷體" pitchFamily="65" charset="-120"/>
                <a:ea typeface="標楷體" pitchFamily="65" charset="-120"/>
              </a:rPr>
              <a:t>３</a:t>
            </a:r>
            <a:r>
              <a:rPr kumimoji="1" lang="en-US" altLang="zh-TW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kumimoji="1" lang="zh-TW" altLang="en-US" dirty="0">
                <a:latin typeface="標楷體" pitchFamily="65" charset="-120"/>
                <a:ea typeface="標楷體" pitchFamily="65" charset="-120"/>
              </a:rPr>
              <a:t>藉由</a:t>
            </a:r>
            <a:r>
              <a:rPr kumimoji="1"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熱門電影</a:t>
            </a:r>
            <a:r>
              <a:rPr kumimoji="1" lang="zh-TW" altLang="en-US" dirty="0">
                <a:latin typeface="標楷體" pitchFamily="65" charset="-120"/>
                <a:ea typeface="標楷體" pitchFamily="65" charset="-120"/>
              </a:rPr>
              <a:t>，打響名號</a:t>
            </a:r>
            <a:endParaRPr kumimoji="1" lang="en-US" altLang="zh-TW" dirty="0">
              <a:latin typeface="標楷體" pitchFamily="65" charset="-120"/>
              <a:ea typeface="標楷體" pitchFamily="65" charset="-12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dirty="0">
                <a:latin typeface="標楷體" pitchFamily="65" charset="-120"/>
                <a:ea typeface="標楷體" pitchFamily="65" charset="-120"/>
              </a:rPr>
              <a:t>４</a:t>
            </a:r>
            <a:r>
              <a:rPr kumimoji="1" lang="en-US" altLang="zh-TW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kumimoji="1" lang="zh-TW" altLang="en-US" dirty="0" smtClean="0">
                <a:latin typeface="標楷體" pitchFamily="65" charset="-120"/>
                <a:ea typeface="標楷體" pitchFamily="65" charset="-120"/>
              </a:rPr>
              <a:t>網路、電視、新聞專訪</a:t>
            </a:r>
            <a:endParaRPr kumimoji="1"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dirty="0" smtClean="0">
                <a:latin typeface="標楷體" pitchFamily="65" charset="-120"/>
                <a:ea typeface="標楷體" pitchFamily="65" charset="-120"/>
              </a:rPr>
              <a:t>５</a:t>
            </a:r>
            <a:r>
              <a:rPr kumimoji="1" lang="en-US" altLang="zh-TW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當地上班族、小資男女最佳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外食新選擇</a:t>
            </a:r>
            <a:endParaRPr kumimoji="1"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8" name="書卷 (水平) 47"/>
          <p:cNvSpPr/>
          <p:nvPr/>
        </p:nvSpPr>
        <p:spPr>
          <a:xfrm>
            <a:off x="94899" y="1514763"/>
            <a:ext cx="1452765" cy="546085"/>
          </a:xfrm>
          <a:prstGeom prst="horizontalScroll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創意</a:t>
            </a:r>
            <a:r>
              <a:rPr lang="zh-TW" altLang="en-US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取勝</a:t>
            </a:r>
            <a:r>
              <a:rPr lang="en-US" altLang="zh-TW" sz="12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(S)</a:t>
            </a:r>
          </a:p>
        </p:txBody>
      </p:sp>
      <p:sp>
        <p:nvSpPr>
          <p:cNvPr id="65" name="書卷 (水平) 64"/>
          <p:cNvSpPr/>
          <p:nvPr/>
        </p:nvSpPr>
        <p:spPr>
          <a:xfrm>
            <a:off x="107504" y="4251067"/>
            <a:ext cx="1656184" cy="546085"/>
          </a:xfrm>
          <a:prstGeom prst="horizontalScroll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KUSO</a:t>
            </a:r>
            <a:r>
              <a:rPr lang="zh-TW" altLang="en-US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吸金</a:t>
            </a:r>
            <a:r>
              <a:rPr lang="en-US" altLang="zh-TW" sz="12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(O)</a:t>
            </a:r>
          </a:p>
        </p:txBody>
      </p:sp>
      <p:sp>
        <p:nvSpPr>
          <p:cNvPr id="66" name="書卷 (水平) 65"/>
          <p:cNvSpPr/>
          <p:nvPr/>
        </p:nvSpPr>
        <p:spPr>
          <a:xfrm>
            <a:off x="5868144" y="4251066"/>
            <a:ext cx="2592287" cy="546085"/>
          </a:xfrm>
          <a:prstGeom prst="horizontalScroll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獨特配料，不怕模仿</a:t>
            </a:r>
            <a:r>
              <a:rPr lang="en-US" altLang="zh-TW" sz="12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(T)</a:t>
            </a:r>
          </a:p>
        </p:txBody>
      </p:sp>
      <p:sp>
        <p:nvSpPr>
          <p:cNvPr id="67" name="書卷 (水平) 66"/>
          <p:cNvSpPr/>
          <p:nvPr/>
        </p:nvSpPr>
        <p:spPr>
          <a:xfrm>
            <a:off x="4355976" y="1567713"/>
            <a:ext cx="2372370" cy="546085"/>
          </a:xfrm>
          <a:prstGeom prst="horizontalScroll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藉由加盟打響名號</a:t>
            </a:r>
            <a:r>
              <a:rPr lang="en-US" altLang="zh-TW" sz="12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(W)</a:t>
            </a:r>
          </a:p>
        </p:txBody>
      </p:sp>
    </p:spTree>
    <p:extLst>
      <p:ext uri="{BB962C8B-B14F-4D97-AF65-F5344CB8AC3E}">
        <p14:creationId xmlns:p14="http://schemas.microsoft.com/office/powerpoint/2010/main" xmlns="" val="290355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4388357" y="1916832"/>
            <a:ext cx="7620000" cy="3773016"/>
          </a:xfrm>
        </p:spPr>
        <p:txBody>
          <a:bodyPr/>
          <a:lstStyle/>
          <a:p>
            <a:pPr marL="452628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itchFamily="2" charset="2"/>
              <a:buChar char="l"/>
              <a:defRPr/>
            </a:pPr>
            <a:endParaRPr lang="en-US" altLang="zh-TW" sz="20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endParaRPr>
          </a:p>
          <a:p>
            <a:pPr marL="452628" indent="-342900" eaLnBrk="1" fontAlgn="auto" hangingPunct="1"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itchFamily="2" charset="2"/>
              <a:buChar char="l"/>
              <a:defRPr/>
            </a:pPr>
            <a:endParaRPr lang="en-US" altLang="zh-TW" sz="2400" b="1" dirty="0"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endParaRPr>
          </a:p>
          <a:p>
            <a:pPr marL="566928" indent="-457200" eaLnBrk="1" fontAlgn="auto" hangingPunct="1"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itchFamily="2" charset="2"/>
              <a:buChar char="l"/>
              <a:defRPr/>
            </a:pPr>
            <a:endParaRPr lang="zh-TW" altLang="en-US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itchFamily="2" charset="2"/>
              <a:buChar char="l"/>
              <a:defRPr/>
            </a:pPr>
            <a:endParaRPr lang="zh-TW" altLang="en-US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endParaRPr>
          </a:p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7" name="圓角矩形 6"/>
          <p:cNvSpPr/>
          <p:nvPr/>
        </p:nvSpPr>
        <p:spPr>
          <a:xfrm>
            <a:off x="-16521" y="260648"/>
            <a:ext cx="3220369" cy="792088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48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五力分析</a:t>
            </a:r>
            <a:endParaRPr lang="zh-TW" altLang="en-US" sz="48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xmlns="" val="573974434"/>
              </p:ext>
            </p:extLst>
          </p:nvPr>
        </p:nvGraphicFramePr>
        <p:xfrm>
          <a:off x="94560" y="1594158"/>
          <a:ext cx="8374247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350075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/>
          <p:cNvSpPr/>
          <p:nvPr/>
        </p:nvSpPr>
        <p:spPr>
          <a:xfrm>
            <a:off x="0" y="1594158"/>
            <a:ext cx="8485089" cy="5263842"/>
          </a:xfrm>
          <a:prstGeom prst="roundRect">
            <a:avLst>
              <a:gd name="adj" fmla="val 5704"/>
            </a:avLst>
          </a:prstGeom>
          <a:ln w="28575">
            <a:solidFill>
              <a:srgbClr val="0000FF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b"/>
            <a:endParaRPr lang="en-US" altLang="zh-TW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fontAlgn="b">
              <a:lnSpc>
                <a:spcPct val="150000"/>
              </a:lnSpc>
            </a:pPr>
            <a:endParaRPr lang="en-US" altLang="zh-TW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fontAlgn="b"/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"/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2" name="資料庫圖表 11"/>
          <p:cNvGraphicFramePr/>
          <p:nvPr>
            <p:extLst>
              <p:ext uri="{D42A27DB-BD31-4B8C-83A1-F6EECF244321}">
                <p14:modId xmlns:p14="http://schemas.microsoft.com/office/powerpoint/2010/main" xmlns="" val="2786961223"/>
              </p:ext>
            </p:extLst>
          </p:nvPr>
        </p:nvGraphicFramePr>
        <p:xfrm>
          <a:off x="107504" y="1594158"/>
          <a:ext cx="8377584" cy="3707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3708920" y="1505061"/>
            <a:ext cx="8507462" cy="5400600"/>
          </a:xfrm>
        </p:spPr>
        <p:txBody>
          <a:bodyPr/>
          <a:lstStyle/>
          <a:p>
            <a:pPr marL="365760" indent="-256032">
              <a:lnSpc>
                <a:spcPct val="80000"/>
              </a:lnSpc>
              <a:buNone/>
              <a:defRPr/>
            </a:pPr>
            <a:endParaRPr lang="en-US" altLang="zh-TW" sz="2000" dirty="0" smtClean="0">
              <a:solidFill>
                <a:schemeClr val="accent3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marL="365760" indent="-256032">
              <a:lnSpc>
                <a:spcPct val="80000"/>
              </a:lnSpc>
              <a:buNone/>
              <a:defRPr/>
            </a:pPr>
            <a:endParaRPr lang="en-US" altLang="zh-TW" sz="2000" dirty="0">
              <a:solidFill>
                <a:schemeClr val="accent3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marL="365760" indent="-256032">
              <a:lnSpc>
                <a:spcPct val="80000"/>
              </a:lnSpc>
              <a:buNone/>
              <a:defRPr/>
            </a:pPr>
            <a:endParaRPr lang="zh-TW" altLang="en-US" sz="2000" dirty="0">
              <a:solidFill>
                <a:schemeClr val="accent3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marL="365760" indent="-256032">
              <a:lnSpc>
                <a:spcPct val="80000"/>
              </a:lnSpc>
              <a:buNone/>
              <a:defRPr/>
            </a:pPr>
            <a:endParaRPr lang="en-US" altLang="zh-TW" sz="2000" dirty="0">
              <a:solidFill>
                <a:schemeClr val="accent3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marL="365760" indent="-256032">
              <a:lnSpc>
                <a:spcPct val="80000"/>
              </a:lnSpc>
              <a:buNone/>
              <a:defRPr/>
            </a:pPr>
            <a:endParaRPr lang="en-US" altLang="zh-TW" sz="2000" dirty="0">
              <a:solidFill>
                <a:schemeClr val="accent3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marL="365760" indent="-256032">
              <a:lnSpc>
                <a:spcPct val="80000"/>
              </a:lnSpc>
              <a:buNone/>
              <a:defRPr/>
            </a:pPr>
            <a:endParaRPr lang="zh-TW" altLang="en-US" sz="1400" b="1" dirty="0">
              <a:solidFill>
                <a:srgbClr val="421D8B"/>
              </a:solidFill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endParaRPr>
          </a:p>
        </p:txBody>
      </p:sp>
      <p:graphicFrame>
        <p:nvGraphicFramePr>
          <p:cNvPr id="14" name="資料庫圖表 13"/>
          <p:cNvGraphicFramePr/>
          <p:nvPr>
            <p:extLst>
              <p:ext uri="{D42A27DB-BD31-4B8C-83A1-F6EECF244321}">
                <p14:modId xmlns:p14="http://schemas.microsoft.com/office/powerpoint/2010/main" xmlns="" val="2817994052"/>
              </p:ext>
            </p:extLst>
          </p:nvPr>
        </p:nvGraphicFramePr>
        <p:xfrm>
          <a:off x="0" y="4509120"/>
          <a:ext cx="8341073" cy="2204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8" name="圖片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9" name="圓角矩形 18"/>
          <p:cNvSpPr/>
          <p:nvPr/>
        </p:nvSpPr>
        <p:spPr>
          <a:xfrm>
            <a:off x="-36512" y="241965"/>
            <a:ext cx="2736304" cy="450731"/>
          </a:xfrm>
          <a:prstGeom prst="roundRect">
            <a:avLst/>
          </a:prstGeom>
          <a:blipFill>
            <a:blip r:embed="rId14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24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五力分析</a:t>
            </a:r>
            <a:endParaRPr lang="zh-TW" altLang="en-US" sz="44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539552" y="620688"/>
            <a:ext cx="2448272" cy="504056"/>
          </a:xfrm>
          <a:prstGeom prst="roundRect">
            <a:avLst/>
          </a:prstGeom>
          <a:blipFill>
            <a:blip r:embed="rId15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rgbClr val="EF375E"/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  </a:t>
            </a:r>
            <a:r>
              <a:rPr lang="en-US" altLang="zh-TW" sz="3200" b="1" spc="3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5W2H</a:t>
            </a:r>
            <a:endParaRPr lang="zh-TW" altLang="en-US" sz="40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589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107504" y="2276872"/>
            <a:ext cx="8208912" cy="4392488"/>
          </a:xfrm>
          <a:prstGeom prst="roundRect">
            <a:avLst>
              <a:gd name="adj" fmla="val 5704"/>
            </a:avLst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b"/>
            <a:endParaRPr lang="en-US" altLang="zh-TW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fontAlgn="b">
              <a:lnSpc>
                <a:spcPct val="150000"/>
              </a:lnSpc>
            </a:pPr>
            <a:endParaRPr lang="en-US" altLang="zh-TW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fontAlgn="b"/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"/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16016" y="2492896"/>
            <a:ext cx="5040560" cy="3858166"/>
          </a:xfrm>
        </p:spPr>
        <p:txBody>
          <a:bodyPr/>
          <a:lstStyle/>
          <a:p>
            <a:pPr marL="609600" indent="-609600" eaLnBrk="1" fontAlgn="auto" hangingPunct="1">
              <a:lnSpc>
                <a:spcPct val="200000"/>
              </a:lnSpc>
              <a:spcAft>
                <a:spcPts val="0"/>
              </a:spcAft>
              <a:defRPr/>
            </a:pPr>
            <a:endParaRPr lang="zh-TW" altLang="en-US" sz="1200" b="1" dirty="0">
              <a:solidFill>
                <a:srgbClr val="421D8B"/>
              </a:solidFill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endParaRPr>
          </a:p>
          <a:p>
            <a:pPr marL="621792" lvl="1" eaLnBrk="1" fontAlgn="auto" hangingPunct="1">
              <a:lnSpc>
                <a:spcPct val="80000"/>
              </a:lnSpc>
              <a:spcBef>
                <a:spcPts val="324"/>
              </a:spcBef>
              <a:spcAft>
                <a:spcPts val="0"/>
              </a:spcAft>
              <a:defRPr/>
            </a:pPr>
            <a:endParaRPr lang="en-US" altLang="zh-TW" sz="2400" b="1" dirty="0" smtClean="0">
              <a:latin typeface="標楷體" pitchFamily="65" charset="-120"/>
              <a:ea typeface="標楷體" pitchFamily="65" charset="-120"/>
            </a:endParaRPr>
          </a:p>
          <a:p>
            <a:pPr marL="609600" indent="-609600" eaLnBrk="1" fontAlgn="auto" hangingPunct="1">
              <a:spcAft>
                <a:spcPts val="0"/>
              </a:spcAft>
              <a:defRPr/>
            </a:pPr>
            <a:endParaRPr lang="zh-TW" altLang="en-US" sz="1200" b="1" dirty="0">
              <a:solidFill>
                <a:schemeClr val="tx2"/>
              </a:solidFill>
              <a:latin typeface="標楷體" pitchFamily="65" charset="-120"/>
              <a:ea typeface="標楷體" pitchFamily="65" charset="-120"/>
            </a:endParaRPr>
          </a:p>
          <a:p>
            <a:pPr marL="621792" lvl="1" indent="0" eaLnBrk="1" fontAlgn="auto" hangingPunct="1">
              <a:lnSpc>
                <a:spcPct val="80000"/>
              </a:lnSpc>
              <a:spcBef>
                <a:spcPts val="324"/>
              </a:spcBef>
              <a:spcAft>
                <a:spcPts val="0"/>
              </a:spcAft>
              <a:buNone/>
              <a:defRPr/>
            </a:pPr>
            <a:r>
              <a:rPr lang="zh-TW" altLang="en-US" sz="2500" b="1" dirty="0" smtClean="0">
                <a:latin typeface="標楷體" pitchFamily="65" charset="-120"/>
                <a:ea typeface="標楷體" pitchFamily="65" charset="-120"/>
              </a:rPr>
              <a:t>   </a:t>
            </a:r>
            <a:endParaRPr lang="en-US" altLang="zh-TW" b="1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11" name="資料庫圖表 10"/>
          <p:cNvGraphicFramePr/>
          <p:nvPr>
            <p:extLst>
              <p:ext uri="{D42A27DB-BD31-4B8C-83A1-F6EECF244321}">
                <p14:modId xmlns:p14="http://schemas.microsoft.com/office/powerpoint/2010/main" xmlns="" val="4022305575"/>
              </p:ext>
            </p:extLst>
          </p:nvPr>
        </p:nvGraphicFramePr>
        <p:xfrm>
          <a:off x="107504" y="2060848"/>
          <a:ext cx="8377585" cy="479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圖片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3" name="圓角矩形 12"/>
          <p:cNvSpPr/>
          <p:nvPr/>
        </p:nvSpPr>
        <p:spPr>
          <a:xfrm>
            <a:off x="-36512" y="241965"/>
            <a:ext cx="2736304" cy="450731"/>
          </a:xfrm>
          <a:prstGeom prst="roundRect">
            <a:avLst/>
          </a:prstGeom>
          <a:blipFill>
            <a:blip r:embed="rId9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24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五力分析</a:t>
            </a:r>
            <a:endParaRPr lang="zh-TW" altLang="en-US" sz="44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539552" y="620688"/>
            <a:ext cx="2448272" cy="504056"/>
          </a:xfrm>
          <a:prstGeom prst="roundRect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rgbClr val="EF375E"/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  </a:t>
            </a:r>
            <a:r>
              <a:rPr lang="en-US" altLang="zh-TW" sz="3200" b="1" spc="3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5W2H</a:t>
            </a:r>
            <a:endParaRPr lang="zh-TW" altLang="en-US" sz="40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639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15" t="17516" r="32067" b="7867"/>
          <a:stretch/>
        </p:blipFill>
        <p:spPr bwMode="auto">
          <a:xfrm>
            <a:off x="3261220" y="4370750"/>
            <a:ext cx="3543028" cy="240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051"/>
          <a:stretch/>
        </p:blipFill>
        <p:spPr bwMode="auto">
          <a:xfrm>
            <a:off x="80900" y="2005991"/>
            <a:ext cx="4407448" cy="217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744" y="4300556"/>
            <a:ext cx="3353608" cy="2536546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>
          <a:xfrm>
            <a:off x="-36512" y="241965"/>
            <a:ext cx="2736304" cy="450731"/>
          </a:xfrm>
          <a:prstGeom prst="roundRect">
            <a:avLst/>
          </a:prstGeom>
          <a:blipFill>
            <a:blip r:embed="rId7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24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行銷方案</a:t>
            </a:r>
            <a:endParaRPr lang="zh-TW" altLang="en-US" sz="32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539552" y="620688"/>
            <a:ext cx="2448272" cy="504056"/>
          </a:xfrm>
          <a:prstGeom prst="roundRect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spc="3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3600" b="1" spc="3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宣傳</a:t>
            </a:r>
            <a:r>
              <a:rPr lang="zh-TW" altLang="en-US" sz="3200" b="1" spc="3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平台</a:t>
            </a:r>
            <a:endParaRPr lang="zh-TW" altLang="en-US" sz="40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821447" y="2492896"/>
            <a:ext cx="19746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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官網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 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FB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專業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</a:t>
            </a:r>
            <a:r>
              <a:rPr lang="zh-TW" altLang="en-US" sz="2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實體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店面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</a:t>
            </a:r>
            <a:r>
              <a:rPr lang="zh-TW" altLang="en-US" sz="2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網路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店面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</a:t>
            </a:r>
            <a:r>
              <a:rPr lang="zh-TW" altLang="en-US" sz="2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手機</a:t>
            </a:r>
            <a:r>
              <a:rPr lang="en-US" altLang="zh-TW" sz="24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APP</a:t>
            </a:r>
            <a:endParaRPr lang="en-US" altLang="zh-TW" sz="24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7603" y="2817915"/>
            <a:ext cx="1286805" cy="128895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4057" y="1052736"/>
            <a:ext cx="3459585" cy="215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606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956"/>
          <a:stretch/>
        </p:blipFill>
        <p:spPr>
          <a:xfrm>
            <a:off x="2051720" y="1644847"/>
            <a:ext cx="1848258" cy="2564366"/>
          </a:xfrm>
          <a:prstGeom prst="rect">
            <a:avLst/>
          </a:prstGeom>
        </p:spPr>
      </p:pic>
      <p:pic>
        <p:nvPicPr>
          <p:cNvPr id="35" name="圖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51" b="25503"/>
          <a:stretch/>
        </p:blipFill>
        <p:spPr>
          <a:xfrm>
            <a:off x="2049277" y="4037172"/>
            <a:ext cx="1877094" cy="2344156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9" y="1435994"/>
            <a:ext cx="1688129" cy="3001118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4543"/>
          <a:stretch/>
        </p:blipFill>
        <p:spPr>
          <a:xfrm>
            <a:off x="3897282" y="4365104"/>
            <a:ext cx="2474917" cy="1631356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27" t="68966" r="6336" b="8405"/>
          <a:stretch/>
        </p:blipFill>
        <p:spPr bwMode="auto">
          <a:xfrm>
            <a:off x="0" y="6237312"/>
            <a:ext cx="8485089" cy="6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7" name="圓角矩形 6"/>
          <p:cNvSpPr/>
          <p:nvPr/>
        </p:nvSpPr>
        <p:spPr>
          <a:xfrm>
            <a:off x="-36512" y="241965"/>
            <a:ext cx="2736304" cy="450731"/>
          </a:xfrm>
          <a:prstGeom prst="roundRect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24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行銷方案</a:t>
            </a:r>
            <a:endParaRPr lang="zh-TW" altLang="en-US" sz="32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539552" y="620688"/>
            <a:ext cx="2448272" cy="504056"/>
          </a:xfrm>
          <a:prstGeom prst="roundRect">
            <a:avLst/>
          </a:prstGeom>
          <a:blipFill>
            <a:blip r:embed="rId11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 </a:t>
            </a:r>
            <a:r>
              <a:rPr lang="zh-TW" altLang="en-US" sz="2000" dirty="0" smtClean="0">
                <a:solidFill>
                  <a:srgbClr val="EF375E"/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</a:t>
            </a:r>
            <a:r>
              <a:rPr lang="zh-TW" altLang="en-US" sz="20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 </a:t>
            </a:r>
            <a:r>
              <a:rPr lang="zh-TW" altLang="en-US" sz="2400" b="1" spc="3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手機</a:t>
            </a:r>
            <a:r>
              <a:rPr lang="en-US" altLang="zh-TW" sz="3200" b="1" spc="300" dirty="0">
                <a:solidFill>
                  <a:srgbClr val="002060"/>
                </a:solidFill>
                <a:latin typeface="Gungsuh" pitchFamily="18" charset="-127"/>
                <a:ea typeface="Gungsuh" pitchFamily="18" charset="-127"/>
                <a:sym typeface="Wingdings 2"/>
              </a:rPr>
              <a:t>APP</a:t>
            </a:r>
            <a:endParaRPr lang="zh-TW" altLang="en-US" sz="4400" b="1" dirty="0">
              <a:solidFill>
                <a:srgbClr val="002060"/>
              </a:solidFill>
              <a:latin typeface="Gungsuh" pitchFamily="18" charset="-127"/>
              <a:ea typeface="Gungsuh" pitchFamily="18" charset="-127"/>
            </a:endParaRPr>
          </a:p>
        </p:txBody>
      </p:sp>
      <p:pic>
        <p:nvPicPr>
          <p:cNvPr id="36" name="圖片 3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9890"/>
          <a:stretch/>
        </p:blipFill>
        <p:spPr>
          <a:xfrm>
            <a:off x="3890166" y="2852936"/>
            <a:ext cx="2338018" cy="1667143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455"/>
          <a:stretch/>
        </p:blipFill>
        <p:spPr>
          <a:xfrm>
            <a:off x="755576" y="4437112"/>
            <a:ext cx="1071681" cy="1572660"/>
          </a:xfrm>
          <a:prstGeom prst="rect">
            <a:avLst/>
          </a:prstGeom>
        </p:spPr>
      </p:pic>
      <p:pic>
        <p:nvPicPr>
          <p:cNvPr id="45" name="圖片 4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 b="61473"/>
          <a:stretch/>
        </p:blipFill>
        <p:spPr>
          <a:xfrm>
            <a:off x="6156176" y="4419883"/>
            <a:ext cx="2337988" cy="1601405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0388"/>
          <a:stretch/>
        </p:blipFill>
        <p:spPr>
          <a:xfrm>
            <a:off x="6156176" y="2934684"/>
            <a:ext cx="2337988" cy="1646444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5084"/>
          <a:stretch/>
        </p:blipFill>
        <p:spPr>
          <a:xfrm>
            <a:off x="3851920" y="1617700"/>
            <a:ext cx="2338018" cy="1451260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4357"/>
          <a:stretch/>
        </p:blipFill>
        <p:spPr>
          <a:xfrm>
            <a:off x="6156176" y="1628800"/>
            <a:ext cx="2337988" cy="148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373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5" name="圓角矩形 4"/>
          <p:cNvSpPr/>
          <p:nvPr/>
        </p:nvSpPr>
        <p:spPr>
          <a:xfrm>
            <a:off x="-36512" y="241965"/>
            <a:ext cx="2736304" cy="450731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24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行銷方案</a:t>
            </a:r>
            <a:endParaRPr lang="zh-TW" altLang="en-US" sz="32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539552" y="620688"/>
            <a:ext cx="2448272" cy="504056"/>
          </a:xfrm>
          <a:prstGeom prst="round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 </a:t>
            </a:r>
            <a:r>
              <a:rPr lang="zh-TW" altLang="en-US" sz="2000" dirty="0" smtClean="0">
                <a:solidFill>
                  <a:srgbClr val="EF375E"/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</a:t>
            </a:r>
            <a:r>
              <a:rPr lang="zh-TW" altLang="en-US" sz="20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 </a:t>
            </a:r>
            <a:r>
              <a:rPr lang="zh-TW" altLang="en-US" sz="3200" b="1" spc="3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網路</a:t>
            </a:r>
            <a:r>
              <a:rPr lang="zh-TW" altLang="en-US" sz="2400" b="1" spc="3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店面</a:t>
            </a:r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42" t="10991" r="36445" b="10991"/>
          <a:stretch/>
        </p:blipFill>
        <p:spPr bwMode="auto">
          <a:xfrm>
            <a:off x="179512" y="1594158"/>
            <a:ext cx="4466145" cy="3956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051" b="6355"/>
          <a:stretch/>
        </p:blipFill>
        <p:spPr bwMode="auto">
          <a:xfrm>
            <a:off x="2987824" y="4305762"/>
            <a:ext cx="5427204" cy="2489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4900096" y="2258869"/>
            <a:ext cx="34163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商品介紹、口感</a:t>
            </a:r>
            <a:endParaRPr lang="en-US" altLang="zh-TW" sz="20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可以直接</a:t>
            </a:r>
            <a:r>
              <a:rPr lang="zh-TW" altLang="en-US" sz="3600" u="sng" dirty="0" smtClean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訂購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喜歡的口味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326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2035" y="2420888"/>
            <a:ext cx="4398157" cy="251323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418539" y="4869160"/>
            <a:ext cx="3876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dirty="0" smtClean="0"/>
          </a:p>
          <a:p>
            <a:r>
              <a:rPr lang="zh-TW" altLang="en-US" dirty="0" smtClean="0"/>
              <a:t>：</a:t>
            </a:r>
            <a:r>
              <a:rPr lang="en-US" altLang="zh-TW" dirty="0"/>
              <a:t> </a:t>
            </a:r>
          </a:p>
          <a:p>
            <a:r>
              <a:rPr lang="zh-TW" altLang="en-US" dirty="0" smtClean="0"/>
              <a:t>：</a:t>
            </a:r>
            <a:endParaRPr lang="en-US" altLang="zh-TW" dirty="0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64197017"/>
              </p:ext>
            </p:extLst>
          </p:nvPr>
        </p:nvGraphicFramePr>
        <p:xfrm>
          <a:off x="35496" y="5017674"/>
          <a:ext cx="8355812" cy="179570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48406"/>
                <a:gridCol w="2958398"/>
                <a:gridCol w="4749008"/>
              </a:tblGrid>
              <a:tr h="325686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活動一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活動二</a:t>
                      </a:r>
                      <a:endParaRPr lang="zh-TW" altLang="en-US" dirty="0"/>
                    </a:p>
                  </a:txBody>
                  <a:tcPr anchor="ctr"/>
                </a:tc>
              </a:tr>
              <a:tr h="1429942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0" dirty="0" smtClean="0"/>
                        <a:t>活動辦法：</a:t>
                      </a:r>
                      <a:endParaRPr lang="en-US" altLang="zh-TW" b="0" dirty="0" smtClean="0"/>
                    </a:p>
                  </a:txBody>
                  <a:tcPr vert="eaVert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在活動期間內，帶爸爸媽媽來海餃七號</a:t>
                      </a:r>
                      <a:r>
                        <a:rPr lang="zh-TW" altLang="en-US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用餐打卡，就送小餐點一份！</a:t>
                      </a:r>
                      <a:endParaRPr lang="en-US" altLang="zh-TW" dirty="0" smtClean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以當日特惠不同</a:t>
                      </a:r>
                      <a:r>
                        <a:rPr lang="en-US" altLang="zh-TW" dirty="0" smtClean="0"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在活動期間內，帶爸爸媽媽來海餃七號</a:t>
                      </a:r>
                      <a:r>
                        <a:rPr lang="zh-TW" altLang="en-US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消費滿</a:t>
                      </a:r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300</a:t>
                      </a:r>
                      <a:r>
                        <a:rPr lang="zh-TW" altLang="en-US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元以上，即可享有抽獎樂機會一次</a:t>
                      </a:r>
                      <a:endParaRPr lang="en-US" altLang="zh-TW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就有機會抽中</a:t>
                      </a:r>
                      <a:r>
                        <a:rPr lang="zh-TW" altLang="en-US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最大獎</a:t>
                      </a:r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〝</a:t>
                      </a:r>
                      <a:r>
                        <a:rPr lang="zh-TW" altLang="en-US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壹元</a:t>
                      </a:r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〞</a:t>
                      </a:r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。</a:t>
                      </a:r>
                      <a:endParaRPr lang="en-US" altLang="zh-TW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其餘為九折、八五折、八折</a:t>
                      </a:r>
                      <a:r>
                        <a:rPr lang="en-US" altLang="zh-TW" dirty="0" smtClean="0">
                          <a:latin typeface="微軟正黑體" pitchFamily="34" charset="-120"/>
                          <a:ea typeface="微軟正黑體" pitchFamily="34" charset="-120"/>
                        </a:rPr>
                        <a:t>…</a:t>
                      </a:r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等優惠折扣。</a:t>
                      </a:r>
                      <a:r>
                        <a:rPr lang="en-US" altLang="zh-TW" dirty="0" smtClean="0"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3" name="文字方塊 12"/>
          <p:cNvSpPr txBox="1"/>
          <p:nvPr/>
        </p:nvSpPr>
        <p:spPr>
          <a:xfrm>
            <a:off x="477792" y="1700808"/>
            <a:ext cx="7622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舉辦</a:t>
            </a:r>
            <a:r>
              <a:rPr lang="zh-TW" altLang="en-US" sz="3600" u="sng" dirty="0" smtClean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試</a:t>
            </a:r>
            <a:r>
              <a:rPr lang="zh-TW" altLang="en-US" sz="3200" u="sng" dirty="0" smtClean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吃</a:t>
            </a:r>
            <a:r>
              <a:rPr lang="zh-TW" altLang="en-US" sz="2800" u="sng" dirty="0" smtClean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活動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3600" u="sng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節</a:t>
            </a:r>
            <a:r>
              <a:rPr lang="zh-TW" altLang="en-US" sz="3200" u="sng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lang="zh-TW" altLang="en-US" sz="2400" u="sng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特別</a:t>
            </a:r>
            <a:r>
              <a:rPr lang="zh-TW" altLang="en-US" sz="2800" u="sng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企劃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，吸引消費者上門。</a:t>
            </a:r>
            <a:endParaRPr lang="zh-TW" altLang="en-US" sz="24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1" name="圓角矩形 20"/>
          <p:cNvSpPr/>
          <p:nvPr/>
        </p:nvSpPr>
        <p:spPr>
          <a:xfrm>
            <a:off x="-36512" y="241965"/>
            <a:ext cx="2736304" cy="450731"/>
          </a:xfrm>
          <a:prstGeom prst="round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24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行銷方案</a:t>
            </a:r>
            <a:endParaRPr lang="zh-TW" altLang="en-US" sz="32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539552" y="620688"/>
            <a:ext cx="2448272" cy="504056"/>
          </a:xfrm>
          <a:prstGeom prst="round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 </a:t>
            </a:r>
            <a:r>
              <a:rPr lang="zh-TW" altLang="en-US" sz="2000" dirty="0" smtClean="0">
                <a:solidFill>
                  <a:srgbClr val="EF375E"/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</a:t>
            </a:r>
            <a:r>
              <a:rPr lang="zh-TW" altLang="en-US" sz="20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 </a:t>
            </a:r>
            <a:r>
              <a:rPr lang="zh-TW" altLang="en-US" sz="3200" b="1" spc="3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實體</a:t>
            </a:r>
            <a:r>
              <a:rPr lang="zh-TW" altLang="en-US" sz="2400" b="1" spc="3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店面</a:t>
            </a:r>
            <a:endParaRPr lang="zh-TW" altLang="en-US" sz="4400" b="1" dirty="0">
              <a:solidFill>
                <a:srgbClr val="002060"/>
              </a:solidFill>
              <a:latin typeface="Gungsuh" pitchFamily="18" charset="-127"/>
              <a:ea typeface="Gungsuh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249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2934430"/>
            <a:ext cx="3055527" cy="34488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4" name="圓角矩形 3"/>
          <p:cNvSpPr/>
          <p:nvPr/>
        </p:nvSpPr>
        <p:spPr>
          <a:xfrm>
            <a:off x="-16521" y="260648"/>
            <a:ext cx="3220369" cy="792088"/>
          </a:xfrm>
          <a:prstGeom prst="round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36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發想</a:t>
            </a:r>
            <a:r>
              <a:rPr lang="zh-TW" altLang="en-US" sz="48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動機</a:t>
            </a:r>
            <a:endParaRPr lang="zh-TW" altLang="en-US" sz="96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763688" y="1844824"/>
            <a:ext cx="38779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u="sng" dirty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水餃</a:t>
            </a:r>
            <a:r>
              <a:rPr lang="zh-TW" altLang="en-US" sz="4000" b="1" u="sng" dirty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店</a:t>
            </a:r>
            <a:r>
              <a:rPr lang="zh-TW" altLang="en-US" sz="32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好多家喔！</a:t>
            </a:r>
            <a:endParaRPr lang="zh-TW" altLang="en-US" sz="32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 rot="21116044">
            <a:off x="4293681" y="3223528"/>
            <a:ext cx="37753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b="1" u="sng" dirty="0" smtClean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口味</a:t>
            </a:r>
            <a:r>
              <a:rPr lang="zh-TW" altLang="en-US" sz="4400" b="1" u="sng" dirty="0" smtClean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好少</a:t>
            </a:r>
            <a:r>
              <a:rPr lang="zh-TW" altLang="en-US" sz="3200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欸．．</a:t>
            </a:r>
            <a:endParaRPr lang="en-US" altLang="zh-TW" sz="3200" b="1" dirty="0" smtClean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194259" y="4509120"/>
            <a:ext cx="43909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u="sng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菜單</a:t>
            </a:r>
            <a:r>
              <a:rPr lang="zh-TW" altLang="en-US" sz="2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好</a:t>
            </a:r>
            <a:r>
              <a:rPr lang="zh-TW" altLang="en-US" sz="4400" b="1" u="sng" dirty="0" smtClean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不吸引人</a:t>
            </a:r>
            <a:r>
              <a:rPr lang="zh-TW" altLang="en-US" sz="2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喔！</a:t>
            </a:r>
            <a:endParaRPr lang="zh-TW" altLang="en-US" sz="28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 rot="409733">
            <a:off x="4085255" y="5684525"/>
            <a:ext cx="46089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u="sng" dirty="0" smtClean="0">
                <a:ln>
                  <a:solidFill>
                    <a:srgbClr val="FFCCFF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店面</a:t>
            </a:r>
            <a:r>
              <a:rPr lang="zh-TW" altLang="en-US" sz="2800" b="1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好</a:t>
            </a:r>
            <a:r>
              <a:rPr lang="zh-TW" altLang="en-US" sz="4800" b="1" u="sng" dirty="0" smtClean="0">
                <a:ln>
                  <a:solidFill>
                    <a:srgbClr val="FFCCFF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枯燥乏味</a:t>
            </a:r>
            <a:r>
              <a:rPr lang="zh-TW" altLang="en-US" sz="1600" b="1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－</a:t>
            </a:r>
            <a:r>
              <a:rPr lang="en-US" altLang="zh-TW" sz="1600" b="1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1600" b="1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－</a:t>
            </a:r>
            <a:endParaRPr lang="zh-TW" altLang="en-US" sz="1600" b="1" dirty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507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10192602"/>
              </p:ext>
            </p:extLst>
          </p:nvPr>
        </p:nvGraphicFramePr>
        <p:xfrm>
          <a:off x="107504" y="1700808"/>
          <a:ext cx="8283007" cy="508864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017526"/>
                <a:gridCol w="123977"/>
                <a:gridCol w="4141504"/>
              </a:tblGrid>
              <a:tr h="2451487">
                <a:tc>
                  <a:txBody>
                    <a:bodyPr/>
                    <a:lstStyle/>
                    <a:p>
                      <a:endParaRPr lang="zh-TW" altLang="en-US" sz="1900" dirty="0"/>
                    </a:p>
                  </a:txBody>
                  <a:tcPr marL="95027" marR="95027" marT="47514" marB="47514"/>
                </a:tc>
                <a:tc gridSpan="2">
                  <a:txBody>
                    <a:bodyPr/>
                    <a:lstStyle/>
                    <a:p>
                      <a:endParaRPr lang="zh-TW" altLang="en-US" sz="1900" dirty="0"/>
                    </a:p>
                  </a:txBody>
                  <a:tcPr marL="95027" marR="95027" marT="47514" marB="47514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637155">
                <a:tc gridSpan="2">
                  <a:txBody>
                    <a:bodyPr/>
                    <a:lstStyle/>
                    <a:p>
                      <a:endParaRPr lang="zh-TW" altLang="en-US" sz="1900" dirty="0"/>
                    </a:p>
                  </a:txBody>
                  <a:tcPr marL="95027" marR="95027" marT="47514" marB="47514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900" dirty="0"/>
                    </a:p>
                  </a:txBody>
                  <a:tcPr marL="95027" marR="95027" marT="47514" marB="47514"/>
                </a:tc>
              </a:tr>
            </a:tbl>
          </a:graphicData>
        </a:graphic>
      </p:graphicFrame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61" t="22952" r="16193" b="9159"/>
          <a:stretch/>
        </p:blipFill>
        <p:spPr bwMode="auto">
          <a:xfrm>
            <a:off x="99281" y="1675792"/>
            <a:ext cx="4243565" cy="2441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43" t="24918" r="26434" b="21240"/>
          <a:stretch/>
        </p:blipFill>
        <p:spPr bwMode="auto">
          <a:xfrm>
            <a:off x="4207718" y="4115131"/>
            <a:ext cx="4180510" cy="2668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4534037" y="1784611"/>
            <a:ext cx="3685625" cy="235449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b="1" u="sng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新</a:t>
            </a:r>
            <a:r>
              <a:rPr lang="zh-TW" altLang="en-US" sz="2800" b="1" u="sng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聞</a:t>
            </a:r>
            <a:endParaRPr lang="en-US" altLang="zh-TW" sz="28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600" b="1" u="sng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美</a:t>
            </a:r>
            <a:r>
              <a:rPr lang="zh-TW" altLang="en-US" sz="3200" b="1" u="sng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食</a:t>
            </a:r>
            <a:r>
              <a:rPr lang="zh-TW" altLang="en-US" sz="2600" b="1" u="sng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採訪</a:t>
            </a:r>
            <a:r>
              <a:rPr lang="zh-TW" altLang="en-US" sz="2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2900" b="1" u="sng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採</a:t>
            </a:r>
            <a:r>
              <a:rPr lang="zh-TW" altLang="en-US" sz="2600" b="1" u="sng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訪</a:t>
            </a:r>
            <a:r>
              <a:rPr lang="zh-TW" altLang="en-US" sz="3600" b="1" u="sng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節目</a:t>
            </a:r>
            <a:endParaRPr lang="en-US" altLang="zh-TW" sz="3600" b="1" u="sng" dirty="0" smtClean="0">
              <a:solidFill>
                <a:srgbClr val="FF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6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宣傳</a:t>
            </a:r>
            <a:r>
              <a:rPr lang="zh-TW" altLang="en-US" sz="26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本店家</a:t>
            </a:r>
            <a:r>
              <a:rPr lang="zh-TW" altLang="en-US" sz="26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6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06" t="24353" r="25481" b="18535"/>
          <a:stretch/>
        </p:blipFill>
        <p:spPr bwMode="auto">
          <a:xfrm>
            <a:off x="107504" y="4117713"/>
            <a:ext cx="4235342" cy="2665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4" name="圓角矩形 13"/>
          <p:cNvSpPr/>
          <p:nvPr/>
        </p:nvSpPr>
        <p:spPr>
          <a:xfrm>
            <a:off x="-36512" y="241965"/>
            <a:ext cx="2736304" cy="450731"/>
          </a:xfrm>
          <a:prstGeom prst="roundRect">
            <a:avLst/>
          </a:prstGeom>
          <a:blipFill>
            <a:blip r:embed="rId7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24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行銷方案</a:t>
            </a:r>
            <a:endParaRPr lang="zh-TW" altLang="en-US" sz="32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539552" y="620688"/>
            <a:ext cx="2448272" cy="504056"/>
          </a:xfrm>
          <a:prstGeom prst="roundRect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       </a:t>
            </a:r>
            <a:r>
              <a:rPr lang="zh-TW" altLang="en-US" sz="2000" dirty="0" smtClean="0">
                <a:solidFill>
                  <a:srgbClr val="EF375E"/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</a:t>
            </a:r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381006"/>
            <a:ext cx="1658128" cy="103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747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50" t="10709" r="43884" b="6250"/>
          <a:stretch/>
        </p:blipFill>
        <p:spPr bwMode="auto">
          <a:xfrm>
            <a:off x="3772654" y="2420888"/>
            <a:ext cx="4327738" cy="4348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439125" y="1628800"/>
            <a:ext cx="51347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不定期舉辦</a:t>
            </a:r>
            <a:r>
              <a:rPr lang="en-US" altLang="zh-TW" sz="4400" b="1" u="sng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FB</a:t>
            </a:r>
            <a:r>
              <a:rPr lang="zh-TW" altLang="en-US" sz="3600" b="1" u="sng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活動</a:t>
            </a:r>
            <a:r>
              <a:rPr lang="zh-TW" altLang="en-US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吸引</a:t>
            </a:r>
            <a:r>
              <a:rPr lang="zh-TW" altLang="en-US" sz="28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新粉絲</a:t>
            </a:r>
            <a:r>
              <a:rPr lang="zh-TW" altLang="en-US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82"/>
          <a:stretch/>
        </p:blipFill>
        <p:spPr>
          <a:xfrm>
            <a:off x="236163" y="1757080"/>
            <a:ext cx="3024336" cy="5056295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2" name="圓角矩形 21"/>
          <p:cNvSpPr/>
          <p:nvPr/>
        </p:nvSpPr>
        <p:spPr>
          <a:xfrm>
            <a:off x="-36512" y="241965"/>
            <a:ext cx="2736304" cy="450731"/>
          </a:xfrm>
          <a:prstGeom prst="round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24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行銷方案</a:t>
            </a:r>
            <a:endParaRPr lang="zh-TW" altLang="en-US" sz="32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539552" y="620688"/>
            <a:ext cx="2448272" cy="504056"/>
          </a:xfrm>
          <a:prstGeom prst="roundRect">
            <a:avLst/>
          </a:prstGeom>
          <a:blipFill>
            <a:blip r:embed="rId7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 </a:t>
            </a:r>
            <a:r>
              <a:rPr lang="zh-TW" altLang="en-US" sz="2000" dirty="0" smtClean="0">
                <a:solidFill>
                  <a:srgbClr val="EF375E"/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</a:t>
            </a:r>
            <a:endParaRPr lang="zh-TW" altLang="en-US" sz="4400" b="1" dirty="0">
              <a:solidFill>
                <a:srgbClr val="002060"/>
              </a:solidFill>
              <a:latin typeface="Gungsuh" pitchFamily="18" charset="-127"/>
              <a:ea typeface="Gungsuh" pitchFamily="18" charset="-127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2222" b="96000" l="4889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82" t="63671" r="23990"/>
          <a:stretch/>
        </p:blipFill>
        <p:spPr>
          <a:xfrm>
            <a:off x="1010881" y="599623"/>
            <a:ext cx="1413512" cy="64538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45" t="9329" r="16227" b="30349"/>
          <a:stretch/>
        </p:blipFill>
        <p:spPr>
          <a:xfrm>
            <a:off x="2411760" y="692696"/>
            <a:ext cx="360040" cy="33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606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474" r="29355" b="10144"/>
          <a:stretch/>
        </p:blipFill>
        <p:spPr bwMode="auto">
          <a:xfrm>
            <a:off x="179512" y="1772816"/>
            <a:ext cx="3499945" cy="502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80" r="27826" b="5712"/>
          <a:stretch/>
        </p:blipFill>
        <p:spPr bwMode="auto">
          <a:xfrm>
            <a:off x="3925138" y="2708920"/>
            <a:ext cx="4391278" cy="4041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976766" y="1772815"/>
            <a:ext cx="43396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u="sng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部</a:t>
            </a:r>
            <a:r>
              <a:rPr lang="zh-TW" altLang="en-US" sz="3200" b="1" u="sng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落客</a:t>
            </a:r>
            <a:r>
              <a:rPr lang="zh-TW" altLang="en-US" sz="2800" b="1" u="sng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發表嘗鮮文</a:t>
            </a:r>
            <a:r>
              <a:rPr lang="zh-TW" altLang="en-US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免費宣傳</a:t>
            </a:r>
            <a:endParaRPr lang="zh-TW" altLang="en-US" sz="20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2" name="圓角矩形 11"/>
          <p:cNvSpPr/>
          <p:nvPr/>
        </p:nvSpPr>
        <p:spPr>
          <a:xfrm>
            <a:off x="-36512" y="241965"/>
            <a:ext cx="2736304" cy="450731"/>
          </a:xfrm>
          <a:prstGeom prst="round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24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行銷方案</a:t>
            </a:r>
            <a:endParaRPr lang="zh-TW" altLang="en-US" sz="32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539552" y="620688"/>
            <a:ext cx="2448272" cy="504056"/>
          </a:xfrm>
          <a:prstGeom prst="roundRect">
            <a:avLst/>
          </a:prstGeom>
          <a:blipFill>
            <a:blip r:embed="rId7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      </a:t>
            </a:r>
            <a:r>
              <a:rPr lang="zh-TW" altLang="en-US" sz="2000" dirty="0" smtClean="0">
                <a:solidFill>
                  <a:srgbClr val="EF375E"/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</a:t>
            </a:r>
            <a:endParaRPr lang="zh-TW" altLang="en-US" sz="4400" b="1" dirty="0">
              <a:solidFill>
                <a:srgbClr val="002060"/>
              </a:solidFill>
              <a:latin typeface="Gungsuh" pitchFamily="18" charset="-127"/>
              <a:ea typeface="Gungsuh" pitchFamily="18" charset="-127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758" b="29135"/>
          <a:stretch/>
        </p:blipFill>
        <p:spPr>
          <a:xfrm>
            <a:off x="1547664" y="658318"/>
            <a:ext cx="1222926" cy="454551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xmlns="" val="153606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>
          <a:xfrm>
            <a:off x="923118" y="5304259"/>
            <a:ext cx="4264861" cy="1035755"/>
          </a:xfrm>
          <a:prstGeom prst="roundRect">
            <a:avLst/>
          </a:prstGeom>
          <a:noFill/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圓角矩形 3"/>
          <p:cNvSpPr/>
          <p:nvPr/>
        </p:nvSpPr>
        <p:spPr>
          <a:xfrm>
            <a:off x="934631" y="3753593"/>
            <a:ext cx="4318030" cy="1035755"/>
          </a:xfrm>
          <a:prstGeom prst="roundRect">
            <a:avLst/>
          </a:prstGeom>
          <a:noFill/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>
            <a:off x="971600" y="2148281"/>
            <a:ext cx="4896544" cy="1035755"/>
          </a:xfrm>
          <a:prstGeom prst="roundRect">
            <a:avLst/>
          </a:prstGeom>
          <a:noFill/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向下箭號圖說文字 5"/>
          <p:cNvSpPr/>
          <p:nvPr/>
        </p:nvSpPr>
        <p:spPr>
          <a:xfrm>
            <a:off x="168693" y="2181914"/>
            <a:ext cx="1004169" cy="1375803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溝通</a:t>
            </a:r>
            <a:endParaRPr lang="zh-TW" altLang="en-US" dirty="0"/>
          </a:p>
        </p:txBody>
      </p:sp>
      <p:sp>
        <p:nvSpPr>
          <p:cNvPr id="7" name="向下箭號圖說文字 6"/>
          <p:cNvSpPr/>
          <p:nvPr/>
        </p:nvSpPr>
        <p:spPr>
          <a:xfrm>
            <a:off x="168693" y="3814536"/>
            <a:ext cx="1004169" cy="1375803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作業</a:t>
            </a:r>
            <a:endParaRPr lang="zh-TW" altLang="en-US" dirty="0"/>
          </a:p>
        </p:txBody>
      </p:sp>
      <p:sp>
        <p:nvSpPr>
          <p:cNvPr id="8" name="流程圖: 程序 7"/>
          <p:cNvSpPr/>
          <p:nvPr/>
        </p:nvSpPr>
        <p:spPr>
          <a:xfrm>
            <a:off x="168693" y="5406963"/>
            <a:ext cx="1004169" cy="830349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分析</a:t>
            </a:r>
            <a:endParaRPr lang="zh-TW" altLang="en-US" dirty="0"/>
          </a:p>
        </p:txBody>
      </p:sp>
      <p:grpSp>
        <p:nvGrpSpPr>
          <p:cNvPr id="9" name="群組 8"/>
          <p:cNvGrpSpPr/>
          <p:nvPr/>
        </p:nvGrpSpPr>
        <p:grpSpPr>
          <a:xfrm>
            <a:off x="1172862" y="2114748"/>
            <a:ext cx="4372450" cy="1171398"/>
            <a:chOff x="1412709" y="2299499"/>
            <a:chExt cx="4372450" cy="1171398"/>
          </a:xfrm>
        </p:grpSpPr>
        <p:sp>
          <p:nvSpPr>
            <p:cNvPr id="16" name="文字方塊 15"/>
            <p:cNvSpPr txBox="1"/>
            <p:nvPr/>
          </p:nvSpPr>
          <p:spPr>
            <a:xfrm>
              <a:off x="1412709" y="2299499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/>
                <a:t>業務人員</a:t>
              </a:r>
              <a:endParaRPr lang="zh-TW" altLang="en-US" dirty="0"/>
            </a:p>
          </p:txBody>
        </p:sp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39623" y="2612501"/>
              <a:ext cx="746089" cy="722022"/>
            </a:xfrm>
            <a:prstGeom prst="rect">
              <a:avLst/>
            </a:prstGeom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23928" y="2666648"/>
              <a:ext cx="1008112" cy="804249"/>
            </a:xfrm>
            <a:prstGeom prst="rect">
              <a:avLst/>
            </a:prstGeom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16404" y="2866042"/>
              <a:ext cx="422847" cy="519081"/>
            </a:xfrm>
            <a:prstGeom prst="rect">
              <a:avLst/>
            </a:prstGeom>
          </p:spPr>
        </p:pic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745435" y="2557939"/>
              <a:ext cx="882837" cy="783269"/>
            </a:xfrm>
            <a:prstGeom prst="rect">
              <a:avLst/>
            </a:prstGeom>
          </p:spPr>
        </p:pic>
        <p:sp>
          <p:nvSpPr>
            <p:cNvPr id="21" name="文字方塊 20"/>
            <p:cNvSpPr txBox="1"/>
            <p:nvPr/>
          </p:nvSpPr>
          <p:spPr>
            <a:xfrm>
              <a:off x="2981941" y="2308478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/>
                <a:t>電話</a:t>
              </a:r>
              <a:endParaRPr lang="zh-TW" altLang="en-US" dirty="0"/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4104818" y="234471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/>
                <a:t>網路</a:t>
              </a:r>
              <a:endParaRPr lang="zh-TW" altLang="en-US" dirty="0"/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4932040" y="2319348"/>
              <a:ext cx="8531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/>
                <a:t>傳真</a:t>
              </a:r>
              <a:endParaRPr lang="en-US" altLang="zh-TW" dirty="0" smtClean="0"/>
            </a:p>
            <a:p>
              <a:r>
                <a:rPr lang="en-US" altLang="zh-TW" dirty="0" smtClean="0"/>
                <a:t>E-MAIL</a:t>
              </a:r>
              <a:endParaRPr lang="zh-TW" altLang="en-US" dirty="0"/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1432303" y="5301208"/>
            <a:ext cx="3556983" cy="1035299"/>
            <a:chOff x="1736109" y="5455224"/>
            <a:chExt cx="3178113" cy="1035299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988355" y="5824556"/>
              <a:ext cx="818812" cy="665967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836833" y="5743668"/>
              <a:ext cx="755660" cy="655324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1736109" y="5455224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TW" altLang="en-US" dirty="0" smtClean="0">
                  <a:latin typeface="+mn-ea"/>
                </a:rPr>
                <a:t>顧客消費分析</a:t>
              </a:r>
              <a:endParaRPr lang="zh-TW" altLang="en-US" dirty="0">
                <a:latin typeface="+mn-ea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3344562" y="5455224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TW" altLang="en-US" dirty="0" smtClean="0">
                  <a:latin typeface="+mn-ea"/>
                </a:rPr>
                <a:t>銷售統計分析</a:t>
              </a:r>
              <a:endParaRPr lang="zh-TW" altLang="en-US" dirty="0">
                <a:latin typeface="+mn-ea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1187624" y="4128610"/>
            <a:ext cx="4161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行銷自動化、銷售自動化</a:t>
            </a:r>
            <a:r>
              <a:rPr lang="zh-TW" altLang="en-US" dirty="0"/>
              <a:t>、</a:t>
            </a:r>
            <a:r>
              <a:rPr lang="zh-TW" altLang="en-US" dirty="0" smtClean="0"/>
              <a:t>服務自動化</a:t>
            </a:r>
            <a:endParaRPr lang="zh-TW" altLang="en-US" dirty="0"/>
          </a:p>
        </p:txBody>
      </p:sp>
      <p:grpSp>
        <p:nvGrpSpPr>
          <p:cNvPr id="44" name="群組 43"/>
          <p:cNvGrpSpPr/>
          <p:nvPr/>
        </p:nvGrpSpPr>
        <p:grpSpPr>
          <a:xfrm>
            <a:off x="5220072" y="4912460"/>
            <a:ext cx="3312368" cy="1900917"/>
            <a:chOff x="5076056" y="4789348"/>
            <a:chExt cx="3405680" cy="2159791"/>
          </a:xfrm>
        </p:grpSpPr>
        <p:sp>
          <p:nvSpPr>
            <p:cNvPr id="25" name="文字方塊 24"/>
            <p:cNvSpPr txBox="1"/>
            <p:nvPr/>
          </p:nvSpPr>
          <p:spPr>
            <a:xfrm>
              <a:off x="7761838" y="5055954"/>
              <a:ext cx="338554" cy="60529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TW" altLang="en-US" sz="1000" dirty="0" smtClean="0"/>
                <a:t>行銷企劃</a:t>
              </a:r>
              <a:endParaRPr lang="zh-TW" altLang="en-US" sz="1000" dirty="0"/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7784109" y="6702918"/>
              <a:ext cx="697627" cy="246221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zh-TW" altLang="en-US" sz="1000" dirty="0" smtClean="0"/>
                <a:t>成效分析</a:t>
              </a:r>
              <a:endParaRPr lang="zh-TW" altLang="en-US" sz="1000" dirty="0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5076056" y="6597352"/>
              <a:ext cx="697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000" dirty="0" smtClean="0"/>
                <a:t>行銷管道</a:t>
              </a:r>
              <a:endParaRPr lang="zh-TW" altLang="en-US" sz="1000" dirty="0"/>
            </a:p>
          </p:txBody>
        </p:sp>
        <p:sp>
          <p:nvSpPr>
            <p:cNvPr id="28" name="上彎箭號 27"/>
            <p:cNvSpPr/>
            <p:nvPr/>
          </p:nvSpPr>
          <p:spPr>
            <a:xfrm>
              <a:off x="7569232" y="6527673"/>
              <a:ext cx="315136" cy="285703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上彎箭號 28"/>
            <p:cNvSpPr/>
            <p:nvPr/>
          </p:nvSpPr>
          <p:spPr>
            <a:xfrm rot="5400000">
              <a:off x="5646701" y="6502024"/>
              <a:ext cx="315135" cy="241118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上彎箭號 29"/>
            <p:cNvSpPr/>
            <p:nvPr/>
          </p:nvSpPr>
          <p:spPr>
            <a:xfrm rot="9566717">
              <a:off x="5456835" y="5566403"/>
              <a:ext cx="315136" cy="241118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文字方塊 30"/>
            <p:cNvSpPr txBox="1"/>
            <p:nvPr/>
          </p:nvSpPr>
          <p:spPr>
            <a:xfrm>
              <a:off x="6212953" y="4789348"/>
              <a:ext cx="697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000" dirty="0" smtClean="0"/>
                <a:t>行銷模組</a:t>
              </a:r>
              <a:endParaRPr lang="zh-TW" altLang="en-US" sz="1000" dirty="0"/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5220073" y="5127961"/>
              <a:ext cx="338554" cy="60529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TW" altLang="en-US" sz="1000" dirty="0" smtClean="0"/>
                <a:t>行銷名單</a:t>
              </a:r>
              <a:endParaRPr lang="zh-TW" altLang="en-US" sz="1000" dirty="0"/>
            </a:p>
          </p:txBody>
        </p:sp>
        <p:sp>
          <p:nvSpPr>
            <p:cNvPr id="33" name="上彎箭號 32"/>
            <p:cNvSpPr/>
            <p:nvPr/>
          </p:nvSpPr>
          <p:spPr>
            <a:xfrm rot="15868830">
              <a:off x="7487265" y="5424593"/>
              <a:ext cx="315135" cy="241118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7164288" y="5786680"/>
              <a:ext cx="1107996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TW" altLang="en-US" sz="1200" dirty="0" smtClean="0">
                  <a:latin typeface="標楷體" pitchFamily="65" charset="-120"/>
                  <a:ea typeface="標楷體" pitchFamily="65" charset="-120"/>
                </a:rPr>
                <a:t>銷售統計分析</a:t>
              </a:r>
              <a:endParaRPr lang="zh-TW" altLang="en-US" sz="1200" dirty="0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35" name="文字方塊 34"/>
            <p:cNvSpPr txBox="1"/>
            <p:nvPr/>
          </p:nvSpPr>
          <p:spPr>
            <a:xfrm>
              <a:off x="7164288" y="6156012"/>
              <a:ext cx="1107996" cy="276999"/>
            </a:xfrm>
            <a:prstGeom prst="rect">
              <a:avLst/>
            </a:prstGeom>
            <a:solidFill>
              <a:srgbClr val="FFFF99"/>
            </a:solidFill>
          </p:spPr>
          <p:txBody>
            <a:bodyPr vert="horz" wrap="none" rtlCol="0">
              <a:spAutoFit/>
            </a:bodyPr>
            <a:lstStyle/>
            <a:p>
              <a:r>
                <a:rPr lang="zh-TW" altLang="en-US" sz="1200" dirty="0" smtClean="0">
                  <a:latin typeface="標楷體" pitchFamily="65" charset="-120"/>
                  <a:ea typeface="標楷體" pitchFamily="65" charset="-120"/>
                </a:rPr>
                <a:t>顧客消費分析</a:t>
              </a:r>
              <a:endParaRPr lang="zh-TW" altLang="en-US" sz="1200" dirty="0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5250270" y="6024272"/>
              <a:ext cx="1107996" cy="276999"/>
            </a:xfrm>
            <a:prstGeom prst="rect">
              <a:avLst/>
            </a:prstGeom>
            <a:solidFill>
              <a:srgbClr val="FFCCFF"/>
            </a:solidFill>
          </p:spPr>
          <p:txBody>
            <a:bodyPr vert="horz"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TW" altLang="en-US" sz="1200" dirty="0" smtClean="0">
                  <a:latin typeface="標楷體" pitchFamily="65" charset="-120"/>
                  <a:ea typeface="標楷體" pitchFamily="65" charset="-120"/>
                </a:rPr>
                <a:t>建立會員資料</a:t>
              </a:r>
              <a:endParaRPr lang="zh-TW" altLang="en-US" sz="1200" dirty="0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5821319" y="5040631"/>
              <a:ext cx="1575222" cy="734351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TW" altLang="en-US" sz="1200" dirty="0" smtClean="0"/>
                <a:t>活動、社群</a:t>
              </a:r>
              <a:endParaRPr lang="en-US" altLang="zh-TW" sz="1200" dirty="0" smtClean="0"/>
            </a:p>
            <a:p>
              <a:pPr algn="ctr"/>
              <a:r>
                <a:rPr lang="zh-TW" altLang="en-US" sz="1200" dirty="0" smtClean="0"/>
                <a:t>電視新聞</a:t>
              </a:r>
              <a:endParaRPr lang="en-US" altLang="zh-TW" sz="1200" dirty="0" smtClean="0"/>
            </a:p>
            <a:p>
              <a:pPr algn="ctr"/>
              <a:r>
                <a:rPr lang="zh-TW" altLang="en-US" sz="1200" dirty="0" smtClean="0"/>
                <a:t>美食節目、部落客</a:t>
              </a:r>
              <a:endParaRPr lang="zh-TW" altLang="en-US" sz="1200" dirty="0"/>
            </a:p>
          </p:txBody>
        </p:sp>
      </p:grpSp>
      <p:pic>
        <p:nvPicPr>
          <p:cNvPr id="42" name="圖片 4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43" name="圓角矩形 42"/>
          <p:cNvSpPr/>
          <p:nvPr/>
        </p:nvSpPr>
        <p:spPr>
          <a:xfrm>
            <a:off x="-16521" y="260648"/>
            <a:ext cx="3220369" cy="792088"/>
          </a:xfrm>
          <a:prstGeom prst="roundRect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36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顧客</a:t>
            </a:r>
            <a:r>
              <a:rPr lang="zh-TW" altLang="en-US" sz="32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關係</a:t>
            </a:r>
            <a:r>
              <a:rPr lang="en-US" altLang="zh-TW" sz="24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CRM</a:t>
            </a:r>
            <a:endParaRPr lang="zh-TW" altLang="en-US" sz="40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5" name="圖片 4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758" b="29135"/>
          <a:stretch/>
        </p:blipFill>
        <p:spPr>
          <a:xfrm>
            <a:off x="6068440" y="6498700"/>
            <a:ext cx="596633" cy="22176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6" name="圖片 4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2222" b="96000" l="4889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82" t="63671" r="23990"/>
          <a:stretch/>
        </p:blipFill>
        <p:spPr>
          <a:xfrm>
            <a:off x="6502876" y="6619200"/>
            <a:ext cx="627499" cy="2865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7" name="圖片 46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45" t="9329" r="16227" b="30349"/>
          <a:stretch/>
        </p:blipFill>
        <p:spPr>
          <a:xfrm>
            <a:off x="7317951" y="6541772"/>
            <a:ext cx="159832" cy="150390"/>
          </a:xfrm>
          <a:prstGeom prst="rect">
            <a:avLst/>
          </a:prstGeom>
        </p:spPr>
      </p:pic>
      <p:pic>
        <p:nvPicPr>
          <p:cNvPr id="48" name="圖片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7726" y="6304929"/>
            <a:ext cx="829064" cy="51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111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1" name="圓角矩形 10"/>
          <p:cNvSpPr/>
          <p:nvPr/>
        </p:nvSpPr>
        <p:spPr>
          <a:xfrm>
            <a:off x="-16521" y="260648"/>
            <a:ext cx="3220369" cy="792088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48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經營</a:t>
            </a:r>
            <a:r>
              <a:rPr lang="zh-TW" altLang="en-US" sz="36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規劃</a:t>
            </a:r>
            <a:endParaRPr lang="zh-TW" altLang="en-US" sz="44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13" name="資料庫圖表 12"/>
          <p:cNvGraphicFramePr/>
          <p:nvPr>
            <p:extLst>
              <p:ext uri="{D42A27DB-BD31-4B8C-83A1-F6EECF244321}">
                <p14:modId xmlns:p14="http://schemas.microsoft.com/office/powerpoint/2010/main" xmlns="" val="348482471"/>
              </p:ext>
            </p:extLst>
          </p:nvPr>
        </p:nvGraphicFramePr>
        <p:xfrm>
          <a:off x="-684584" y="2348880"/>
          <a:ext cx="9937104" cy="4208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49648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2556793" y="2441475"/>
            <a:ext cx="11041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dirty="0"/>
          </a:p>
          <a:p>
            <a:r>
              <a:rPr lang="zh-TW" altLang="en-US" dirty="0" smtClean="0"/>
              <a:t> 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4" name="圓角矩形 3"/>
          <p:cNvSpPr/>
          <p:nvPr/>
        </p:nvSpPr>
        <p:spPr>
          <a:xfrm>
            <a:off x="-16521" y="260648"/>
            <a:ext cx="3220369" cy="792088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48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財務</a:t>
            </a:r>
            <a:r>
              <a:rPr lang="zh-TW" altLang="en-US" sz="36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規劃</a:t>
            </a:r>
            <a:endParaRPr lang="zh-TW" altLang="en-US" sz="36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xmlns="" val="3678334230"/>
              </p:ext>
            </p:extLst>
          </p:nvPr>
        </p:nvGraphicFramePr>
        <p:xfrm>
          <a:off x="176633" y="1775218"/>
          <a:ext cx="8283227" cy="4678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矩形 7"/>
          <p:cNvSpPr/>
          <p:nvPr/>
        </p:nvSpPr>
        <p:spPr>
          <a:xfrm>
            <a:off x="1376645" y="2820344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20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成本</a:t>
            </a:r>
            <a:r>
              <a:rPr lang="zh-TW" altLang="en-US" sz="20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：</a:t>
            </a:r>
            <a:endParaRPr lang="zh-TW" altLang="en-US" sz="2000" b="1" dirty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365208" y="5184576"/>
            <a:ext cx="65911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zh-TW" altLang="en-US" dirty="0" smtClean="0"/>
          </a:p>
          <a:p>
            <a:pPr lvl="0"/>
            <a:r>
              <a:rPr lang="zh-TW" altLang="en-US" dirty="0" smtClean="0"/>
              <a:t>技術指導、服務訓練、經營指導、訓練、操作訓練、產品試賣、總部資源、定期輔導</a:t>
            </a:r>
          </a:p>
          <a:p>
            <a:pPr lvl="0"/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1365209" y="395114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固定支出：</a:t>
            </a:r>
            <a:endParaRPr lang="zh-TW" altLang="en-US" b="1" dirty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393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/>
        </p:nvGrpSpPr>
        <p:grpSpPr>
          <a:xfrm>
            <a:off x="35496" y="2520279"/>
            <a:ext cx="4667663" cy="3501009"/>
            <a:chOff x="1199952" y="2228987"/>
            <a:chExt cx="6048672" cy="453684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854" t="21490" r="55566" b="24372"/>
            <a:stretch/>
          </p:blipFill>
          <p:spPr bwMode="auto">
            <a:xfrm>
              <a:off x="1199952" y="2228987"/>
              <a:ext cx="6048672" cy="4536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矩形 5"/>
            <p:cNvSpPr/>
            <p:nvPr/>
          </p:nvSpPr>
          <p:spPr>
            <a:xfrm>
              <a:off x="5940152" y="4017733"/>
              <a:ext cx="648072" cy="9173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4000" b="1" dirty="0" smtClean="0">
                  <a:solidFill>
                    <a:srgbClr val="C00000"/>
                  </a:solidFill>
                  <a:sym typeface="Wingdings 2"/>
                </a:rPr>
                <a:t></a:t>
              </a:r>
              <a:endParaRPr lang="zh-TW" altLang="en-US" sz="4000" b="1" dirty="0">
                <a:solidFill>
                  <a:srgbClr val="C00000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510967" y="4005064"/>
              <a:ext cx="891568" cy="9970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4400" dirty="0" smtClean="0">
                  <a:solidFill>
                    <a:srgbClr val="C00000"/>
                  </a:solidFill>
                  <a:sym typeface="Wingdings 2"/>
                </a:rPr>
                <a:t></a:t>
              </a:r>
              <a:endParaRPr lang="zh-TW" altLang="en-US" sz="4400" dirty="0">
                <a:solidFill>
                  <a:srgbClr val="C00000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779912" y="2322300"/>
              <a:ext cx="582192" cy="9173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4000" dirty="0" smtClean="0">
                  <a:solidFill>
                    <a:srgbClr val="C00000"/>
                  </a:solidFill>
                  <a:sym typeface="Wingdings 2"/>
                </a:rPr>
                <a:t></a:t>
              </a:r>
              <a:endParaRPr lang="zh-TW" altLang="en-US" sz="4000" dirty="0">
                <a:solidFill>
                  <a:srgbClr val="C00000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3708914" y="5777131"/>
              <a:ext cx="773164" cy="8375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600" dirty="0" smtClean="0">
                  <a:solidFill>
                    <a:srgbClr val="C00000"/>
                  </a:solidFill>
                  <a:sym typeface="Wingdings 2"/>
                </a:rPr>
                <a:t></a:t>
              </a:r>
              <a:endParaRPr lang="zh-TW" altLang="en-US" sz="36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5" name="圓角矩形 4"/>
          <p:cNvSpPr/>
          <p:nvPr/>
        </p:nvSpPr>
        <p:spPr>
          <a:xfrm>
            <a:off x="-16521" y="260648"/>
            <a:ext cx="3220369" cy="792088"/>
          </a:xfrm>
          <a:prstGeom prst="round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40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未來</a:t>
            </a:r>
            <a:r>
              <a:rPr lang="zh-TW" altLang="en-US" sz="4800" b="1" spc="3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藍圖</a:t>
            </a:r>
            <a:endParaRPr lang="zh-TW" altLang="en-US" sz="72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66676" y="1797937"/>
            <a:ext cx="5745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u="sng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 </a:t>
            </a:r>
            <a:r>
              <a:rPr lang="zh-TW" altLang="en-US" sz="2800" b="1" u="sng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透過</a:t>
            </a:r>
            <a:r>
              <a:rPr lang="zh-TW" altLang="en-US" sz="2800" b="1" u="sng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連鎖加盟</a:t>
            </a:r>
            <a:r>
              <a:rPr lang="zh-TW" altLang="en-US" sz="2800" b="1" u="sng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業者，積極拓店。</a:t>
            </a:r>
            <a:endParaRPr lang="zh-TW" altLang="en-US" sz="2800" b="1" u="sng" dirty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85072950"/>
              </p:ext>
            </p:extLst>
          </p:nvPr>
        </p:nvGraphicFramePr>
        <p:xfrm>
          <a:off x="4932040" y="3153071"/>
          <a:ext cx="3240362" cy="34442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0181"/>
                <a:gridCol w="1620181"/>
              </a:tblGrid>
              <a:tr h="5021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rgbClr val="002060"/>
                          </a:solidFill>
                          <a:effectLst/>
                        </a:rPr>
                        <a:t>加盟金：</a:t>
                      </a:r>
                    </a:p>
                  </a:txBody>
                  <a:tcPr marL="48960" marR="48960" marT="24480" marB="24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solidFill>
                            <a:srgbClr val="002060"/>
                          </a:solidFill>
                          <a:effectLst/>
                        </a:rPr>
                        <a:t>$20-$30</a:t>
                      </a:r>
                      <a:r>
                        <a:rPr lang="zh-TW" altLang="en-US" sz="1800" dirty="0" smtClean="0">
                          <a:solidFill>
                            <a:srgbClr val="002060"/>
                          </a:solidFill>
                          <a:effectLst/>
                        </a:rPr>
                        <a:t>萬</a:t>
                      </a:r>
                    </a:p>
                  </a:txBody>
                  <a:tcPr marL="48960" marR="48960" marT="24480" marB="24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5021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rgbClr val="002060"/>
                          </a:solidFill>
                          <a:effectLst/>
                        </a:rPr>
                        <a:t>權利金：</a:t>
                      </a:r>
                    </a:p>
                  </a:txBody>
                  <a:tcPr marL="48960" marR="48960" marT="24480" marB="24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solidFill>
                            <a:srgbClr val="002060"/>
                          </a:solidFill>
                          <a:effectLst/>
                        </a:rPr>
                        <a:t>$30</a:t>
                      </a:r>
                      <a:r>
                        <a:rPr lang="zh-TW" altLang="en-US" sz="1800" dirty="0" smtClean="0">
                          <a:solidFill>
                            <a:srgbClr val="002060"/>
                          </a:solidFill>
                          <a:effectLst/>
                        </a:rPr>
                        <a:t>萬</a:t>
                      </a:r>
                      <a:r>
                        <a:rPr lang="en-US" altLang="zh-TW" sz="1800" dirty="0" smtClean="0">
                          <a:solidFill>
                            <a:srgbClr val="002060"/>
                          </a:solidFill>
                          <a:effectLst/>
                        </a:rPr>
                        <a:t>(</a:t>
                      </a:r>
                      <a:r>
                        <a:rPr lang="zh-TW" altLang="en-US" sz="1800" dirty="0" smtClean="0">
                          <a:solidFill>
                            <a:srgbClr val="002060"/>
                          </a:solidFill>
                          <a:effectLst/>
                        </a:rPr>
                        <a:t>支票</a:t>
                      </a:r>
                      <a:r>
                        <a:rPr lang="en-US" altLang="zh-TW" sz="1800" dirty="0" smtClean="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  <a:endParaRPr lang="zh-TW" altLang="en-US" sz="1800" dirty="0" smtClean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48960" marR="48960" marT="24480" marB="24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021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rgbClr val="002060"/>
                          </a:solidFill>
                          <a:effectLst/>
                        </a:rPr>
                        <a:t>招牌：</a:t>
                      </a:r>
                    </a:p>
                  </a:txBody>
                  <a:tcPr marL="48960" marR="48960" marT="24480" marB="24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solidFill>
                            <a:srgbClr val="002060"/>
                          </a:solidFill>
                          <a:effectLst/>
                        </a:rPr>
                        <a:t>$2000/</a:t>
                      </a:r>
                      <a:r>
                        <a:rPr lang="zh-TW" altLang="en-US" sz="1800" dirty="0" smtClean="0">
                          <a:solidFill>
                            <a:srgbClr val="002060"/>
                          </a:solidFill>
                          <a:effectLst/>
                        </a:rPr>
                        <a:t>月</a:t>
                      </a:r>
                      <a:endParaRPr lang="zh-TW" altLang="en-US" sz="1800" dirty="0">
                        <a:solidFill>
                          <a:srgbClr val="002060"/>
                        </a:solidFill>
                      </a:endParaRPr>
                    </a:p>
                  </a:txBody>
                  <a:tcPr marL="48960" marR="48960" marT="24480" marB="24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3751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rgbClr val="002060"/>
                          </a:solidFill>
                          <a:effectLst/>
                        </a:rPr>
                        <a:t>裝潢：</a:t>
                      </a:r>
                    </a:p>
                  </a:txBody>
                  <a:tcPr marL="48960" marR="48960" marT="24480" marB="24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solidFill>
                            <a:srgbClr val="002060"/>
                          </a:solidFill>
                          <a:effectLst/>
                        </a:rPr>
                        <a:t>$50-$100</a:t>
                      </a:r>
                      <a:r>
                        <a:rPr lang="zh-TW" altLang="en-US" sz="1800" dirty="0" smtClean="0">
                          <a:solidFill>
                            <a:srgbClr val="002060"/>
                          </a:solidFill>
                          <a:effectLst/>
                        </a:rPr>
                        <a:t>萬</a:t>
                      </a:r>
                    </a:p>
                  </a:txBody>
                  <a:tcPr marL="48960" marR="48960" marT="24480" marB="24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585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rgbClr val="002060"/>
                          </a:solidFill>
                          <a:effectLst/>
                        </a:rPr>
                        <a:t>器材：</a:t>
                      </a:r>
                    </a:p>
                  </a:txBody>
                  <a:tcPr marL="48960" marR="48960" marT="24480" marB="24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 smtClean="0">
                          <a:solidFill>
                            <a:srgbClr val="002060"/>
                          </a:solidFill>
                          <a:effectLst/>
                        </a:rPr>
                        <a:t>$30-$90</a:t>
                      </a:r>
                      <a:r>
                        <a:rPr lang="zh-TW" altLang="en-US" sz="1800" dirty="0" smtClean="0">
                          <a:solidFill>
                            <a:srgbClr val="002060"/>
                          </a:solidFill>
                          <a:effectLst/>
                        </a:rPr>
                        <a:t>萬</a:t>
                      </a:r>
                      <a:endParaRPr lang="zh-TW" altLang="en-US" sz="1800" dirty="0">
                        <a:solidFill>
                          <a:srgbClr val="002060"/>
                        </a:solidFill>
                      </a:endParaRPr>
                    </a:p>
                  </a:txBody>
                  <a:tcPr marL="48960" marR="48960" marT="24480" marB="24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5021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rgbClr val="002060"/>
                          </a:solidFill>
                          <a:effectLst/>
                        </a:rPr>
                        <a:t>技術轉移：</a:t>
                      </a:r>
                    </a:p>
                  </a:txBody>
                  <a:tcPr marL="48960" marR="48960" marT="24480" marB="24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solidFill>
                            <a:srgbClr val="002060"/>
                          </a:solidFill>
                          <a:effectLst/>
                        </a:rPr>
                        <a:t>$0</a:t>
                      </a:r>
                      <a:r>
                        <a:rPr lang="zh-TW" altLang="en-US" sz="1800" dirty="0" smtClean="0">
                          <a:solidFill>
                            <a:srgbClr val="002060"/>
                          </a:solidFill>
                          <a:effectLst/>
                        </a:rPr>
                        <a:t>元</a:t>
                      </a:r>
                    </a:p>
                  </a:txBody>
                  <a:tcPr marL="48960" marR="48960" marT="24480" marB="24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021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rgbClr val="002060"/>
                          </a:solidFill>
                          <a:effectLst/>
                        </a:rPr>
                        <a:t>預計準備金：</a:t>
                      </a:r>
                    </a:p>
                  </a:txBody>
                  <a:tcPr marL="48960" marR="48960" marT="24480" marB="24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solidFill>
                            <a:srgbClr val="002060"/>
                          </a:solidFill>
                          <a:effectLst/>
                        </a:rPr>
                        <a:t>$130-$250</a:t>
                      </a:r>
                      <a:r>
                        <a:rPr lang="zh-TW" altLang="en-US" sz="1800" dirty="0" smtClean="0">
                          <a:solidFill>
                            <a:srgbClr val="002060"/>
                          </a:solidFill>
                          <a:effectLst/>
                        </a:rPr>
                        <a:t>萬</a:t>
                      </a:r>
                    </a:p>
                  </a:txBody>
                  <a:tcPr marL="48960" marR="48960" marT="24480" marB="24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35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4" name="圓角矩形 3"/>
          <p:cNvSpPr/>
          <p:nvPr/>
        </p:nvSpPr>
        <p:spPr>
          <a:xfrm>
            <a:off x="-16521" y="260648"/>
            <a:ext cx="3220369" cy="792088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465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結論建議</a:t>
            </a:r>
            <a:endParaRPr lang="zh-TW" altLang="en-US" sz="465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1065" y="5779823"/>
            <a:ext cx="8454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dirty="0" smtClean="0">
                <a:solidFill>
                  <a:srgbClr val="002060"/>
                </a:solidFill>
                <a:latin typeface="+mn-ea"/>
                <a:sym typeface="Wingdings 2"/>
              </a:rPr>
              <a:t>增加海外拓點，水餃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</a:rPr>
              <a:t>傳統吃法結合</a:t>
            </a:r>
            <a:r>
              <a:rPr lang="zh-TW" altLang="en-US" sz="2000" b="1" dirty="0" smtClean="0">
                <a:solidFill>
                  <a:srgbClr val="FF0000"/>
                </a:solidFill>
                <a:latin typeface="+mn-ea"/>
              </a:rPr>
              <a:t>創新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</a:rPr>
              <a:t>，「海餃七號」用</a:t>
            </a:r>
            <a:r>
              <a:rPr lang="zh-TW" altLang="en-US" sz="2000" b="1" dirty="0" smtClean="0">
                <a:solidFill>
                  <a:srgbClr val="FF0000"/>
                </a:solidFill>
                <a:latin typeface="+mn-ea"/>
              </a:rPr>
              <a:t>創意顛覆傳統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</a:rPr>
              <a:t>，推銷全世界。</a:t>
            </a:r>
            <a:endParaRPr lang="zh-TW" altLang="en-US" sz="2000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065" y="4509120"/>
            <a:ext cx="84828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 smtClean="0">
                <a:solidFill>
                  <a:srgbClr val="002060"/>
                </a:solidFill>
                <a:latin typeface="+mn-ea"/>
                <a:sym typeface="Wingdings 2"/>
              </a:rPr>
              <a:t>改變傳統料理的吃法 </a:t>
            </a:r>
            <a:r>
              <a:rPr lang="zh-TW" altLang="en-US" sz="1400" dirty="0" smtClean="0">
                <a:solidFill>
                  <a:srgbClr val="00B050"/>
                </a:solidFill>
                <a:latin typeface="+mn-ea"/>
                <a:sym typeface="Wingdings 2"/>
              </a:rPr>
              <a:t></a:t>
            </a:r>
            <a:r>
              <a:rPr lang="zh-TW" altLang="en-US" sz="1600" dirty="0" smtClean="0">
                <a:solidFill>
                  <a:srgbClr val="002060"/>
                </a:solidFill>
                <a:latin typeface="+mn-ea"/>
                <a:sym typeface="Wingdings 2"/>
              </a:rPr>
              <a:t> 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  <a:sym typeface="Wingdings 2"/>
              </a:rPr>
              <a:t>意想不到的食材內餡 </a:t>
            </a:r>
            <a:r>
              <a:rPr lang="zh-TW" altLang="en-US" sz="1400" dirty="0" smtClean="0">
                <a:solidFill>
                  <a:srgbClr val="00B050"/>
                </a:solidFill>
                <a:latin typeface="+mn-ea"/>
                <a:sym typeface="Wingdings 2"/>
              </a:rPr>
              <a:t> 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  <a:sym typeface="Wingdings 2"/>
              </a:rPr>
              <a:t>獨特菜單命名 </a:t>
            </a:r>
            <a:r>
              <a:rPr lang="zh-TW" altLang="en-US" sz="1400" dirty="0" smtClean="0">
                <a:solidFill>
                  <a:srgbClr val="00B050"/>
                </a:solidFill>
                <a:latin typeface="+mn-ea"/>
                <a:sym typeface="Wingdings 2"/>
              </a:rPr>
              <a:t> 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</a:rPr>
              <a:t>電影場景搬到現實生活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  <a:sym typeface="Wingdings 2"/>
              </a:rPr>
              <a:t>；</a:t>
            </a:r>
            <a:r>
              <a:rPr lang="zh-TW" altLang="en-US" sz="2000" dirty="0" smtClean="0">
                <a:solidFill>
                  <a:srgbClr val="FF0000"/>
                </a:solidFill>
                <a:latin typeface="+mn-ea"/>
              </a:rPr>
              <a:t>成功製造話題吸引饕客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</a:rPr>
              <a:t>。</a:t>
            </a:r>
            <a:endParaRPr lang="en-US" altLang="zh-TW" sz="2000" dirty="0">
              <a:solidFill>
                <a:srgbClr val="002060"/>
              </a:solidFill>
              <a:latin typeface="+mn-ea"/>
              <a:sym typeface="Wingdings 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3828" y="1844824"/>
            <a:ext cx="8280920" cy="21236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	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在</a:t>
            </a:r>
            <a:r>
              <a:rPr lang="zh-TW" altLang="en-US" sz="2400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經濟</a:t>
            </a:r>
            <a:r>
              <a:rPr lang="zh-TW" altLang="en-US" sz="2400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不景氣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時代，能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花</a:t>
            </a:r>
            <a:r>
              <a:rPr lang="zh-TW" altLang="en-US" sz="2000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小錢享受美味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KUSO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老闆將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電影場景搬到現實生活，把廚房變身為「食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神 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- 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中國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廚藝訓練學院」，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門口也放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上「海角七號」的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機車，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讓忙碌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的人們，在空閒時間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充分獲得休息，享受</a:t>
            </a:r>
            <a:r>
              <a:rPr lang="zh-TW" altLang="en-US" sz="2400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視覺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與</a:t>
            </a:r>
            <a:r>
              <a:rPr lang="zh-TW" altLang="en-US" sz="2400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味覺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sz="2000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雙重感受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xmlns="" val="426527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93739">
            <a:off x="2047137" y="1994804"/>
            <a:ext cx="6984776" cy="465797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矩形 1"/>
          <p:cNvSpPr/>
          <p:nvPr/>
        </p:nvSpPr>
        <p:spPr>
          <a:xfrm>
            <a:off x="1043305" y="836712"/>
            <a:ext cx="51155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海餃七號</a:t>
            </a:r>
            <a:endParaRPr lang="zh-TW" alt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763" b="27173"/>
          <a:stretch/>
        </p:blipFill>
        <p:spPr>
          <a:xfrm>
            <a:off x="1040402" y="296215"/>
            <a:ext cx="7152536" cy="211015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 rot="365235">
            <a:off x="794048" y="3109024"/>
            <a:ext cx="87716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dirty="0" smtClean="0">
                <a:ln w="11430"/>
                <a:solidFill>
                  <a:srgbClr val="FF0000"/>
                </a:solidFill>
              </a:rPr>
              <a:t>謝</a:t>
            </a:r>
            <a:endParaRPr lang="en-US" altLang="zh-TW" sz="5400" b="1" dirty="0" smtClean="0">
              <a:ln w="11430"/>
              <a:solidFill>
                <a:srgbClr val="FF0000"/>
              </a:solidFill>
            </a:endParaRPr>
          </a:p>
          <a:p>
            <a:pPr algn="ctr"/>
            <a:r>
              <a:rPr lang="zh-TW" altLang="en-US" sz="5400" b="1" dirty="0" smtClean="0">
                <a:ln w="11430"/>
                <a:solidFill>
                  <a:srgbClr val="00B0F0"/>
                </a:solidFill>
              </a:rPr>
              <a:t>謝</a:t>
            </a:r>
            <a:endParaRPr lang="en-US" altLang="zh-TW" sz="5400" b="1" dirty="0" smtClean="0">
              <a:ln w="11430"/>
              <a:solidFill>
                <a:srgbClr val="00B0F0"/>
              </a:solidFill>
            </a:endParaRPr>
          </a:p>
          <a:p>
            <a:pPr algn="ctr"/>
            <a:r>
              <a:rPr lang="zh-TW" altLang="en-US" sz="5400" b="1" dirty="0" smtClean="0">
                <a:ln w="11430"/>
                <a:solidFill>
                  <a:srgbClr val="FFFF00"/>
                </a:solidFill>
              </a:rPr>
              <a:t>聆</a:t>
            </a:r>
            <a:endParaRPr lang="en-US" altLang="zh-TW" sz="5400" b="1" dirty="0" smtClean="0">
              <a:ln w="11430"/>
              <a:solidFill>
                <a:srgbClr val="FFFF00"/>
              </a:solidFill>
            </a:endParaRPr>
          </a:p>
          <a:p>
            <a:pPr algn="ctr"/>
            <a:r>
              <a:rPr lang="zh-TW" altLang="en-US" sz="5400" b="1" dirty="0" smtClean="0">
                <a:ln w="11430"/>
                <a:solidFill>
                  <a:srgbClr val="00B050"/>
                </a:solidFill>
              </a:rPr>
              <a:t>聽</a:t>
            </a:r>
            <a:endParaRPr lang="en-US" altLang="zh-TW" sz="5400" b="1" cap="none" spc="0" dirty="0" smtClean="0">
              <a:ln w="11430"/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492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1" name="圓角矩形 10"/>
          <p:cNvSpPr/>
          <p:nvPr/>
        </p:nvSpPr>
        <p:spPr>
          <a:xfrm>
            <a:off x="-16521" y="260648"/>
            <a:ext cx="3220369" cy="792088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36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發想</a:t>
            </a:r>
            <a:r>
              <a:rPr lang="zh-TW" altLang="en-US" sz="48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動機</a:t>
            </a:r>
            <a:endParaRPr lang="zh-TW" altLang="en-US" sz="96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843808" y="1990581"/>
            <a:ext cx="4895892" cy="64633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你</a:t>
            </a:r>
            <a:r>
              <a:rPr lang="zh-TW" altLang="en-US" sz="2800" b="1" dirty="0" smtClean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吃膩了</a:t>
            </a:r>
            <a:r>
              <a:rPr lang="zh-TW" altLang="en-US" sz="3600" b="1" dirty="0" smtClean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白色傳統水餃</a:t>
            </a:r>
            <a:r>
              <a:rPr lang="zh-TW" altLang="en-US" sz="2800" b="1" dirty="0" smtClean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嗎</a:t>
            </a:r>
            <a:r>
              <a:rPr lang="en-US" altLang="zh-TW" sz="3200" b="1" dirty="0" smtClean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?</a:t>
            </a:r>
            <a:endParaRPr lang="en-US" altLang="zh-TW" sz="3600" b="1" dirty="0" smtClean="0">
              <a:solidFill>
                <a:srgbClr val="FF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0" y="3224434"/>
            <a:ext cx="4719675" cy="3588942"/>
            <a:chOff x="0" y="2485778"/>
            <a:chExt cx="5724128" cy="4352750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638652">
              <a:off x="82072" y="2643434"/>
              <a:ext cx="5515890" cy="413691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爆炸 1 13"/>
            <p:cNvSpPr/>
            <p:nvPr/>
          </p:nvSpPr>
          <p:spPr>
            <a:xfrm>
              <a:off x="0" y="5641776"/>
              <a:ext cx="1869623" cy="1196752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 smtClean="0">
                  <a:latin typeface="標楷體" pitchFamily="65" charset="-120"/>
                  <a:ea typeface="標楷體" pitchFamily="65" charset="-120"/>
                </a:rPr>
                <a:t>又白</a:t>
              </a:r>
              <a:endParaRPr lang="zh-TW" altLang="en-US" sz="2000" b="1" dirty="0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6" name="爆炸 1 15"/>
            <p:cNvSpPr/>
            <p:nvPr/>
          </p:nvSpPr>
          <p:spPr>
            <a:xfrm>
              <a:off x="4860032" y="4711892"/>
              <a:ext cx="864096" cy="720079"/>
            </a:xfrm>
            <a:prstGeom prst="irregularSeal1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b="1" dirty="0" smtClean="0">
                  <a:latin typeface="標楷體" pitchFamily="65" charset="-120"/>
                  <a:ea typeface="標楷體" pitchFamily="65" charset="-120"/>
                </a:rPr>
                <a:t>白</a:t>
              </a:r>
              <a:endParaRPr lang="zh-TW" altLang="en-US" sz="3600" b="1" dirty="0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7" name="爆炸 1 16"/>
            <p:cNvSpPr/>
            <p:nvPr/>
          </p:nvSpPr>
          <p:spPr>
            <a:xfrm>
              <a:off x="4471690" y="6240152"/>
              <a:ext cx="550912" cy="479378"/>
            </a:xfrm>
            <a:prstGeom prst="irregularSeal1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 smtClean="0">
                  <a:solidFill>
                    <a:srgbClr val="C00000"/>
                  </a:solidFill>
                  <a:latin typeface="標楷體" pitchFamily="65" charset="-120"/>
                  <a:ea typeface="標楷體" pitchFamily="65" charset="-120"/>
                </a:rPr>
                <a:t>白</a:t>
              </a:r>
              <a:endParaRPr lang="zh-TW" altLang="en-US" sz="20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8" name="爆炸 1 17"/>
            <p:cNvSpPr/>
            <p:nvPr/>
          </p:nvSpPr>
          <p:spPr>
            <a:xfrm>
              <a:off x="2688576" y="2526808"/>
              <a:ext cx="1080120" cy="872480"/>
            </a:xfrm>
            <a:prstGeom prst="irregularSeal1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b="1" dirty="0" smtClean="0">
                  <a:solidFill>
                    <a:srgbClr val="002060"/>
                  </a:solidFill>
                  <a:latin typeface="標楷體" pitchFamily="65" charset="-120"/>
                  <a:ea typeface="標楷體" pitchFamily="65" charset="-120"/>
                </a:rPr>
                <a:t>白</a:t>
              </a:r>
              <a:endPara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9" name="爆炸 1 18"/>
            <p:cNvSpPr/>
            <p:nvPr/>
          </p:nvSpPr>
          <p:spPr>
            <a:xfrm rot="19201745">
              <a:off x="502762" y="2485778"/>
              <a:ext cx="864096" cy="720079"/>
            </a:xfrm>
            <a:prstGeom prst="irregularSeal1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b="1" dirty="0" smtClean="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白</a:t>
              </a:r>
              <a:endParaRPr lang="zh-TW" altLang="en-US" sz="3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3275856" y="2780928"/>
            <a:ext cx="5409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 smtClean="0"/>
              <a:t>你</a:t>
            </a:r>
            <a:r>
              <a:rPr lang="zh-TW" altLang="en-US" sz="2400" b="1" dirty="0" smtClean="0"/>
              <a:t>以為水餃只能包</a:t>
            </a:r>
            <a:r>
              <a:rPr lang="zh-TW" altLang="en-US" sz="3200" b="1" dirty="0" smtClean="0"/>
              <a:t>韭菜</a:t>
            </a:r>
            <a:r>
              <a:rPr lang="zh-TW" altLang="en-US" sz="2400" b="1" dirty="0" smtClean="0"/>
              <a:t>、</a:t>
            </a:r>
            <a:r>
              <a:rPr lang="zh-TW" altLang="en-US" sz="3200" b="1" dirty="0" smtClean="0"/>
              <a:t>高麗菜</a:t>
            </a:r>
            <a:r>
              <a:rPr lang="zh-TW" altLang="en-US" sz="2400" b="1" dirty="0" smtClean="0"/>
              <a:t>？</a:t>
            </a:r>
            <a:endParaRPr lang="zh-TW" altLang="en-US" sz="2400" b="1" dirty="0"/>
          </a:p>
        </p:txBody>
      </p:sp>
      <p:sp>
        <p:nvSpPr>
          <p:cNvPr id="22" name="矩形 21"/>
          <p:cNvSpPr/>
          <p:nvPr/>
        </p:nvSpPr>
        <p:spPr>
          <a:xfrm>
            <a:off x="4572000" y="3441194"/>
            <a:ext cx="37745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你</a:t>
            </a: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以為水餃都是</a:t>
            </a:r>
            <a:r>
              <a:rPr lang="zh-TW" altLang="en-US" sz="4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白色</a:t>
            </a:r>
            <a:r>
              <a:rPr lang="zh-TW" altLang="en-US" sz="2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？</a:t>
            </a:r>
            <a:endParaRPr lang="en-US" altLang="zh-TW" sz="2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810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683568" y="5661248"/>
            <a:ext cx="1261884" cy="307777"/>
          </a:xfrm>
          <a:prstGeom prst="rect">
            <a:avLst/>
          </a:prstGeom>
          <a:solidFill>
            <a:srgbClr val="CCFFFF"/>
          </a:solidFill>
        </p:spPr>
        <p:txBody>
          <a:bodyPr wrap="none" rtlCol="0">
            <a:spAutoFit/>
          </a:bodyPr>
          <a:lstStyle/>
          <a:p>
            <a:r>
              <a:rPr lang="zh-TW" altLang="en-US" sz="1400" dirty="0" smtClean="0">
                <a:solidFill>
                  <a:srgbClr val="002060"/>
                </a:solidFill>
              </a:rPr>
              <a:t>電影名稱諧音</a:t>
            </a:r>
            <a:endParaRPr lang="zh-TW" altLang="en-US" sz="1400" dirty="0">
              <a:solidFill>
                <a:srgbClr val="00206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444208" y="5571237"/>
            <a:ext cx="1005403" cy="338554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solidFill>
                  <a:srgbClr val="C00000"/>
                </a:solidFill>
              </a:rPr>
              <a:t>海餃七號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7" name="圓角矩形 6"/>
          <p:cNvSpPr/>
          <p:nvPr/>
        </p:nvSpPr>
        <p:spPr>
          <a:xfrm>
            <a:off x="-16521" y="260648"/>
            <a:ext cx="3220369" cy="792088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48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那</a:t>
            </a:r>
            <a:r>
              <a:rPr lang="zh-TW" altLang="en-US" sz="36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就</a:t>
            </a:r>
            <a:r>
              <a:rPr lang="en-US" altLang="zh-TW" sz="36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…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251520" y="1833552"/>
            <a:ext cx="2659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i="1" dirty="0" smtClean="0">
                <a:ln>
                  <a:solidFill>
                    <a:srgbClr val="FFCCFF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落伍</a:t>
            </a:r>
            <a:r>
              <a:rPr lang="zh-TW" altLang="en-US" sz="4400" b="1" i="1" dirty="0" smtClean="0">
                <a:ln>
                  <a:solidFill>
                    <a:srgbClr val="FFCCFF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啦</a:t>
            </a:r>
            <a:r>
              <a:rPr lang="en-US" altLang="zh-TW" sz="4400" b="1" i="1" dirty="0" smtClean="0">
                <a:ln>
                  <a:solidFill>
                    <a:srgbClr val="FFCCFF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!</a:t>
            </a:r>
            <a:endParaRPr lang="zh-TW" altLang="en-US" sz="4400" b="1" i="1" dirty="0">
              <a:ln>
                <a:solidFill>
                  <a:srgbClr val="FFCCFF"/>
                </a:solidFill>
              </a:ln>
              <a:solidFill>
                <a:srgbClr val="FF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878411" y="1749857"/>
            <a:ext cx="55736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「海餃七號」讓水餃穿上新衣，用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創意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顛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覆傳統創造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出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七彩繽紛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的水餃，更與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影視文化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結合將產品另取名號。成為最有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個性</a:t>
            </a:r>
            <a:r>
              <a:rPr lang="zh-TW" altLang="en-US" sz="20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的餐飲品牌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 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99029"/>
            <a:ext cx="2996792" cy="19984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90" t="13101"/>
          <a:stretch/>
        </p:blipFill>
        <p:spPr>
          <a:xfrm>
            <a:off x="5319224" y="3504243"/>
            <a:ext cx="3162735" cy="2128484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6" name="矩形 15"/>
          <p:cNvSpPr/>
          <p:nvPr/>
        </p:nvSpPr>
        <p:spPr>
          <a:xfrm>
            <a:off x="2848769" y="5620938"/>
            <a:ext cx="3449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 smtClean="0">
                <a:solidFill>
                  <a:srgbClr val="002060"/>
                </a:solidFill>
                <a:sym typeface="Wingdings 2"/>
              </a:rPr>
              <a:t></a:t>
            </a:r>
            <a:endParaRPr lang="zh-TW" altLang="en-US" sz="1400" dirty="0"/>
          </a:p>
        </p:txBody>
      </p:sp>
      <p:sp>
        <p:nvSpPr>
          <p:cNvPr id="17" name="矩形 16"/>
          <p:cNvSpPr/>
          <p:nvPr/>
        </p:nvSpPr>
        <p:spPr>
          <a:xfrm>
            <a:off x="5406286" y="5427221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 smtClean="0">
                <a:solidFill>
                  <a:srgbClr val="002060"/>
                </a:solidFill>
              </a:rPr>
              <a:t>=</a:t>
            </a:r>
            <a:endParaRPr lang="zh-TW" altLang="en-US" sz="2400" b="1" dirty="0"/>
          </a:p>
        </p:txBody>
      </p:sp>
      <p:sp>
        <p:nvSpPr>
          <p:cNvPr id="19" name="矩形 18"/>
          <p:cNvSpPr/>
          <p:nvPr/>
        </p:nvSpPr>
        <p:spPr>
          <a:xfrm>
            <a:off x="2843808" y="4491117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002060"/>
                </a:solidFill>
                <a:sym typeface="Wingdings 2"/>
              </a:rPr>
              <a:t></a:t>
            </a:r>
            <a:endParaRPr lang="zh-TW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5118254" y="4338390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 smtClean="0">
                <a:solidFill>
                  <a:srgbClr val="002060"/>
                </a:solidFill>
              </a:rPr>
              <a:t>=</a:t>
            </a:r>
            <a:endParaRPr lang="zh-TW" altLang="en-US" sz="3200" b="1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252194" y="6011996"/>
            <a:ext cx="2159566" cy="307777"/>
          </a:xfrm>
          <a:prstGeom prst="rect">
            <a:avLst/>
          </a:prstGeom>
          <a:solidFill>
            <a:srgbClr val="CCFFFF"/>
          </a:solidFill>
        </p:spPr>
        <p:txBody>
          <a:bodyPr wrap="none" rtlCol="0">
            <a:spAutoFit/>
          </a:bodyPr>
          <a:lstStyle/>
          <a:p>
            <a:r>
              <a:rPr lang="zh-TW" altLang="en-US" sz="1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菜單、裝潢都是電影為主</a:t>
            </a:r>
            <a:endParaRPr lang="en-US" altLang="zh-TW" sz="14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491880" y="5566069"/>
            <a:ext cx="1620957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zh-TW" altLang="en-US" sz="1400" dirty="0" smtClean="0">
                <a:solidFill>
                  <a:srgbClr val="002060"/>
                </a:solidFill>
              </a:rPr>
              <a:t>墨魚、起司、芋頭</a:t>
            </a:r>
            <a:endParaRPr lang="zh-TW" altLang="en-US" sz="1400" dirty="0">
              <a:solidFill>
                <a:srgbClr val="002060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562628" y="6011996"/>
            <a:ext cx="1441420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zh-TW" altLang="en-US" sz="1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意想不到的食材</a:t>
            </a:r>
            <a:endParaRPr lang="zh-TW" altLang="en-US" sz="1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8407" y="3831486"/>
            <a:ext cx="1088069" cy="1108218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588"/>
          <a:stretch/>
        </p:blipFill>
        <p:spPr>
          <a:xfrm>
            <a:off x="4139952" y="3831486"/>
            <a:ext cx="973711" cy="788591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1467" y="4630777"/>
            <a:ext cx="964828" cy="91868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6119395" y="6011996"/>
            <a:ext cx="1620957" cy="307777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第一間主題式餐廳</a:t>
            </a:r>
          </a:p>
        </p:txBody>
      </p:sp>
    </p:spTree>
    <p:extLst>
      <p:ext uri="{BB962C8B-B14F-4D97-AF65-F5344CB8AC3E}">
        <p14:creationId xmlns:p14="http://schemas.microsoft.com/office/powerpoint/2010/main" xmlns="" val="100086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程序 1"/>
          <p:cNvSpPr/>
          <p:nvPr/>
        </p:nvSpPr>
        <p:spPr>
          <a:xfrm>
            <a:off x="683568" y="4149080"/>
            <a:ext cx="6912768" cy="1150938"/>
          </a:xfrm>
          <a:prstGeom prst="flowChartProcess">
            <a:avLst/>
          </a:prstGeom>
          <a:solidFill>
            <a:srgbClr val="FFFFCC"/>
          </a:solidFill>
          <a:ln>
            <a:solidFill>
              <a:srgbClr val="7030A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食品市場</a:t>
            </a:r>
            <a:r>
              <a:rPr kumimoji="0" lang="zh-TW" altLang="en-US" sz="5400" dirty="0" smtClean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大</a:t>
            </a:r>
            <a:endParaRPr kumimoji="0" lang="en-US" altLang="zh-TW" sz="4400" dirty="0">
              <a:solidFill>
                <a:srgbClr val="FF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傳統北方、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西方料理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多元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創意料理</a:t>
            </a:r>
            <a:endParaRPr lang="zh-TW" altLang="en-US" sz="20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流程圖: 程序 2"/>
          <p:cNvSpPr/>
          <p:nvPr/>
        </p:nvSpPr>
        <p:spPr>
          <a:xfrm>
            <a:off x="1163554" y="5445224"/>
            <a:ext cx="7008846" cy="1223963"/>
          </a:xfrm>
          <a:prstGeom prst="flowChartProcess">
            <a:avLst/>
          </a:prstGeom>
          <a:solidFill>
            <a:srgbClr val="FFFFCC"/>
          </a:solidFill>
          <a:ln>
            <a:solidFill>
              <a:srgbClr val="7030A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消費者</a:t>
            </a:r>
            <a:r>
              <a:rPr kumimoji="0" lang="zh-TW" altLang="en-US" sz="5400" dirty="0" smtClean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多</a:t>
            </a:r>
            <a:endParaRPr kumimoji="0" lang="zh-TW" altLang="en-US" sz="4400" dirty="0">
              <a:solidFill>
                <a:srgbClr val="FF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標楷體" pitchFamily="65" charset="-120"/>
              <a:ea typeface="標楷體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當地上班族、小資男女最佳外食新選擇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kumimoji="0"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流程圖: 程序 3"/>
          <p:cNvSpPr/>
          <p:nvPr/>
        </p:nvSpPr>
        <p:spPr>
          <a:xfrm>
            <a:off x="310513" y="2852936"/>
            <a:ext cx="6805811" cy="1150938"/>
          </a:xfrm>
          <a:prstGeom prst="flowChartProcess">
            <a:avLst/>
          </a:prstGeom>
          <a:solidFill>
            <a:srgbClr val="FFFFCC"/>
          </a:solidFill>
          <a:ln>
            <a:solidFill>
              <a:srgbClr val="7030A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未來發展性</a:t>
            </a:r>
            <a:r>
              <a:rPr lang="zh-TW" altLang="en-US" sz="5400" dirty="0" smtClean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高</a:t>
            </a:r>
            <a:endParaRPr lang="en-US" altLang="zh-TW" sz="5400" dirty="0" smtClean="0">
              <a:solidFill>
                <a:srgbClr val="FF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標楷體" pitchFamily="65" charset="-120"/>
              <a:ea typeface="標楷體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創意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水餃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+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電影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+KUSO+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裝潢風格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=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創新料理</a:t>
            </a:r>
            <a:endParaRPr lang="en-US" altLang="zh-TW" sz="2000" dirty="0" smtClean="0">
              <a:solidFill>
                <a:srgbClr val="FF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流程圖: 接點 4"/>
          <p:cNvSpPr/>
          <p:nvPr/>
        </p:nvSpPr>
        <p:spPr>
          <a:xfrm>
            <a:off x="251520" y="1880890"/>
            <a:ext cx="1127472" cy="598360"/>
          </a:xfrm>
          <a:prstGeom prst="flowChartConnector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>
                <a:solidFill>
                  <a:schemeClr val="tx1"/>
                </a:solidFill>
              </a:rPr>
              <a:t>IDEA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創意</a:t>
            </a:r>
            <a:endParaRPr lang="zh-TW" altLang="en-US" sz="2000" b="1" dirty="0">
              <a:solidFill>
                <a:schemeClr val="tx1"/>
              </a:solidFill>
            </a:endParaRPr>
          </a:p>
        </p:txBody>
      </p:sp>
      <p:sp>
        <p:nvSpPr>
          <p:cNvPr id="6" name="流程圖: 接點 5"/>
          <p:cNvSpPr/>
          <p:nvPr/>
        </p:nvSpPr>
        <p:spPr>
          <a:xfrm>
            <a:off x="3275856" y="1868707"/>
            <a:ext cx="1127472" cy="598360"/>
          </a:xfrm>
          <a:prstGeom prst="flowChartConnector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 dirty="0" smtClean="0">
                <a:solidFill>
                  <a:schemeClr val="tx1"/>
                </a:solidFill>
              </a:rPr>
              <a:t>MOVIE</a:t>
            </a:r>
          </a:p>
          <a:p>
            <a:pPr algn="ctr"/>
            <a:r>
              <a:rPr lang="zh-TW" altLang="en-US" sz="1600" b="1" dirty="0">
                <a:solidFill>
                  <a:schemeClr val="tx1"/>
                </a:solidFill>
              </a:rPr>
              <a:t>電影</a:t>
            </a:r>
          </a:p>
        </p:txBody>
      </p:sp>
      <p:sp>
        <p:nvSpPr>
          <p:cNvPr id="7" name="流程圖: 接點 6"/>
          <p:cNvSpPr/>
          <p:nvPr/>
        </p:nvSpPr>
        <p:spPr>
          <a:xfrm>
            <a:off x="1763688" y="1868707"/>
            <a:ext cx="1127472" cy="598360"/>
          </a:xfrm>
          <a:prstGeom prst="flowChartConnector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>
                <a:solidFill>
                  <a:schemeClr val="tx1"/>
                </a:solidFill>
              </a:rPr>
              <a:t>KUSO</a:t>
            </a:r>
          </a:p>
          <a:p>
            <a:pPr algn="ctr"/>
            <a:r>
              <a:rPr lang="zh-TW" altLang="en-US" sz="2000" b="1" dirty="0">
                <a:solidFill>
                  <a:schemeClr val="tx1"/>
                </a:solidFill>
              </a:rPr>
              <a:t>風格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9" name="圓角矩形 8"/>
          <p:cNvSpPr/>
          <p:nvPr/>
        </p:nvSpPr>
        <p:spPr>
          <a:xfrm>
            <a:off x="-16521" y="260648"/>
            <a:ext cx="3220369" cy="792088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4800" b="1" spc="3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創業</a:t>
            </a:r>
            <a:r>
              <a:rPr lang="zh-TW" altLang="en-US" sz="4000" b="1" spc="3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主因</a:t>
            </a:r>
            <a:endParaRPr lang="en-US" altLang="zh-TW" sz="3200" b="1" spc="300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  <a:sym typeface="Wingdings 2"/>
            </a:endParaRPr>
          </a:p>
        </p:txBody>
      </p:sp>
      <p:sp>
        <p:nvSpPr>
          <p:cNvPr id="13" name="流程圖: 接點 12"/>
          <p:cNvSpPr/>
          <p:nvPr/>
        </p:nvSpPr>
        <p:spPr>
          <a:xfrm>
            <a:off x="4716016" y="1881092"/>
            <a:ext cx="1483306" cy="598360"/>
          </a:xfrm>
          <a:prstGeom prst="flowChartConnector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>
                <a:solidFill>
                  <a:schemeClr val="tx1"/>
                </a:solidFill>
              </a:rPr>
              <a:t>MONEY</a:t>
            </a:r>
          </a:p>
          <a:p>
            <a:pPr algn="ctr"/>
            <a:r>
              <a:rPr lang="zh-TW" altLang="en-US" sz="2000" b="1" dirty="0" smtClean="0">
                <a:solidFill>
                  <a:schemeClr val="tx1"/>
                </a:solidFill>
              </a:rPr>
              <a:t>吸金</a:t>
            </a:r>
            <a:endParaRPr lang="zh-TW" alt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03803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zh-TW" dirty="0"/>
          </a:p>
        </p:txBody>
      </p:sp>
      <p:sp>
        <p:nvSpPr>
          <p:cNvPr id="15" name="流程圖: 接點 14"/>
          <p:cNvSpPr/>
          <p:nvPr/>
        </p:nvSpPr>
        <p:spPr>
          <a:xfrm>
            <a:off x="6455794" y="1881092"/>
            <a:ext cx="1791816" cy="598360"/>
          </a:xfrm>
          <a:prstGeom prst="flowChartConnector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>
                <a:solidFill>
                  <a:schemeClr val="tx1"/>
                </a:solidFill>
              </a:rPr>
              <a:t>customer</a:t>
            </a:r>
          </a:p>
          <a:p>
            <a:pPr algn="ctr"/>
            <a:r>
              <a:rPr lang="zh-TW" altLang="en-US" sz="2000" b="1" dirty="0" smtClean="0">
                <a:solidFill>
                  <a:schemeClr val="tx1"/>
                </a:solidFill>
              </a:rPr>
              <a:t>消費者</a:t>
            </a:r>
            <a:endParaRPr lang="en-US" altLang="zh-TW" sz="2000" b="1" dirty="0">
              <a:solidFill>
                <a:schemeClr val="tx1"/>
              </a:solidFill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8" name="圓角矩形 17"/>
          <p:cNvSpPr/>
          <p:nvPr/>
        </p:nvSpPr>
        <p:spPr>
          <a:xfrm>
            <a:off x="-36512" y="241965"/>
            <a:ext cx="2736304" cy="450731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24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行銷</a:t>
            </a:r>
            <a:r>
              <a:rPr lang="zh-TW" altLang="en-US" sz="28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規劃</a:t>
            </a:r>
            <a:endParaRPr lang="zh-TW" altLang="en-US" sz="28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539552" y="620688"/>
            <a:ext cx="2448272" cy="504056"/>
          </a:xfrm>
          <a:prstGeom prst="round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rgbClr val="EF375E"/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  </a:t>
            </a:r>
            <a:r>
              <a:rPr lang="zh-TW" altLang="en-US" sz="3200" b="1" spc="3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創業主因</a:t>
            </a:r>
            <a:endParaRPr lang="zh-TW" altLang="en-US" sz="40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365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圖片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20" r="17338"/>
          <a:stretch/>
        </p:blipFill>
        <p:spPr>
          <a:xfrm>
            <a:off x="4018157" y="3198777"/>
            <a:ext cx="2786091" cy="181364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7" name="圖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810"/>
          <a:stretch/>
        </p:blipFill>
        <p:spPr>
          <a:xfrm rot="21082205">
            <a:off x="-38990" y="4081475"/>
            <a:ext cx="3570722" cy="24153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2113" y="4437112"/>
            <a:ext cx="1006311" cy="15043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3" name="圓角矩形 2"/>
          <p:cNvSpPr/>
          <p:nvPr/>
        </p:nvSpPr>
        <p:spPr>
          <a:xfrm>
            <a:off x="-16521" y="260648"/>
            <a:ext cx="3220369" cy="792088"/>
          </a:xfrm>
          <a:prstGeom prst="roundRect">
            <a:avLst/>
          </a:prstGeom>
          <a:blipFill>
            <a:blip r:embed="rId7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44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創新</a:t>
            </a:r>
            <a:r>
              <a:rPr lang="zh-TW" altLang="en-US" sz="48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發想</a:t>
            </a:r>
            <a:endParaRPr lang="zh-TW" altLang="en-US" sz="465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17" t="21792" r="25213" b="46082"/>
          <a:stretch/>
        </p:blipFill>
        <p:spPr bwMode="auto">
          <a:xfrm>
            <a:off x="2655976" y="1921565"/>
            <a:ext cx="1544118" cy="82830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49"/>
          <a:stretch/>
        </p:blipFill>
        <p:spPr>
          <a:xfrm>
            <a:off x="6322060" y="1577788"/>
            <a:ext cx="2070705" cy="163518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97" t="9962" r="6222"/>
          <a:stretch/>
        </p:blipFill>
        <p:spPr>
          <a:xfrm>
            <a:off x="4241844" y="5012422"/>
            <a:ext cx="2418388" cy="1806528"/>
          </a:xfrm>
          <a:prstGeom prst="rect">
            <a:avLst/>
          </a:prstGeom>
        </p:spPr>
      </p:pic>
      <p:sp>
        <p:nvSpPr>
          <p:cNvPr id="19" name="向左箭號圖說文字 18"/>
          <p:cNvSpPr/>
          <p:nvPr/>
        </p:nvSpPr>
        <p:spPr>
          <a:xfrm>
            <a:off x="6156175" y="5754569"/>
            <a:ext cx="2232249" cy="1058807"/>
          </a:xfrm>
          <a:prstGeom prst="leftArrowCallout">
            <a:avLst>
              <a:gd name="adj1" fmla="val 38145"/>
              <a:gd name="adj2" fmla="val 25000"/>
              <a:gd name="adj3" fmla="val 35516"/>
              <a:gd name="adj4" fmla="val 75567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zh-TW" altLang="en-US" dirty="0" smtClean="0">
                <a:solidFill>
                  <a:srgbClr val="EF375E"/>
                </a:solidFill>
              </a:rPr>
              <a:t>廚房</a:t>
            </a:r>
            <a:r>
              <a:rPr lang="zh-TW" altLang="en-US" dirty="0" smtClean="0">
                <a:solidFill>
                  <a:srgbClr val="002060"/>
                </a:solidFill>
              </a:rPr>
              <a:t>以食神電影的「中國廚藝訓練學院」！</a:t>
            </a:r>
            <a:endParaRPr lang="en-US" altLang="zh-TW" dirty="0" smtClean="0">
              <a:solidFill>
                <a:srgbClr val="002060"/>
              </a:solidFill>
            </a:endParaRPr>
          </a:p>
        </p:txBody>
      </p:sp>
      <p:sp>
        <p:nvSpPr>
          <p:cNvPr id="29" name="向左箭號圖說文字 28"/>
          <p:cNvSpPr/>
          <p:nvPr/>
        </p:nvSpPr>
        <p:spPr>
          <a:xfrm>
            <a:off x="1691679" y="5589239"/>
            <a:ext cx="2520281" cy="1058807"/>
          </a:xfrm>
          <a:prstGeom prst="leftArrowCallout">
            <a:avLst>
              <a:gd name="adj1" fmla="val 38145"/>
              <a:gd name="adj2" fmla="val 25000"/>
              <a:gd name="adj3" fmla="val 35516"/>
              <a:gd name="adj4" fmla="val 75567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dirty="0" smtClean="0">
                <a:solidFill>
                  <a:srgbClr val="002060"/>
                </a:solidFill>
              </a:rPr>
              <a:t>成為另類的</a:t>
            </a:r>
            <a:endParaRPr lang="en-US" altLang="zh-TW" dirty="0" smtClean="0">
              <a:solidFill>
                <a:srgbClr val="002060"/>
              </a:solidFill>
            </a:endParaRPr>
          </a:p>
          <a:p>
            <a:pPr lvl="0" algn="ctr"/>
            <a:r>
              <a:rPr lang="zh-TW" altLang="en-US" sz="3200" b="1" dirty="0" smtClean="0">
                <a:solidFill>
                  <a:srgbClr val="FF0000"/>
                </a:solidFill>
              </a:rPr>
              <a:t>觀光景點</a:t>
            </a:r>
            <a:endParaRPr lang="zh-TW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30" name="圖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83" t="9576" r="14180" b="43283"/>
          <a:stretch/>
        </p:blipFill>
        <p:spPr>
          <a:xfrm>
            <a:off x="189506" y="1613493"/>
            <a:ext cx="2068241" cy="179465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8" name="向右箭號圖說文字 27"/>
          <p:cNvSpPr/>
          <p:nvPr/>
        </p:nvSpPr>
        <p:spPr>
          <a:xfrm>
            <a:off x="219995" y="3042781"/>
            <a:ext cx="2335782" cy="674251"/>
          </a:xfrm>
          <a:prstGeom prst="rightArrowCallout">
            <a:avLst>
              <a:gd name="adj1" fmla="val 38107"/>
              <a:gd name="adj2" fmla="val 25000"/>
              <a:gd name="adj3" fmla="val 25000"/>
              <a:gd name="adj4" fmla="val 79102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zh-TW" altLang="en-US" dirty="0" smtClean="0">
                <a:solidFill>
                  <a:srgbClr val="0070C0"/>
                </a:solidFill>
              </a:rPr>
              <a:t>水餃菜單</a:t>
            </a:r>
            <a:r>
              <a:rPr lang="zh-TW" altLang="en-US" dirty="0" smtClean="0">
                <a:solidFill>
                  <a:srgbClr val="002060"/>
                </a:solidFill>
              </a:rPr>
              <a:t>跟</a:t>
            </a:r>
            <a:r>
              <a:rPr lang="zh-TW" altLang="en-US" dirty="0" smtClean="0">
                <a:solidFill>
                  <a:srgbClr val="0070C0"/>
                </a:solidFill>
              </a:rPr>
              <a:t>桌號</a:t>
            </a:r>
            <a:r>
              <a:rPr lang="zh-TW" altLang="en-US" dirty="0" smtClean="0">
                <a:solidFill>
                  <a:srgbClr val="002060"/>
                </a:solidFill>
              </a:rPr>
              <a:t>都是</a:t>
            </a:r>
            <a:r>
              <a:rPr lang="zh-TW" altLang="en-US" dirty="0" smtClean="0">
                <a:solidFill>
                  <a:srgbClr val="0070C0"/>
                </a:solidFill>
              </a:rPr>
              <a:t>電影名稱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3" name="向右箭號圖說文字 32"/>
          <p:cNvSpPr/>
          <p:nvPr/>
        </p:nvSpPr>
        <p:spPr>
          <a:xfrm>
            <a:off x="4435607" y="2187337"/>
            <a:ext cx="2232248" cy="962283"/>
          </a:xfrm>
          <a:prstGeom prst="rightArrowCallout">
            <a:avLst>
              <a:gd name="adj1" fmla="val 38107"/>
              <a:gd name="adj2" fmla="val 25000"/>
              <a:gd name="adj3" fmla="val 25000"/>
              <a:gd name="adj4" fmla="val 79102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zh-TW" altLang="en-US" dirty="0" smtClean="0">
                <a:solidFill>
                  <a:srgbClr val="002060"/>
                </a:solidFill>
              </a:rPr>
              <a:t>放上</a:t>
            </a:r>
            <a:r>
              <a:rPr lang="en-US" altLang="zh-TW" dirty="0" smtClean="0">
                <a:solidFill>
                  <a:srgbClr val="002060"/>
                </a:solidFill>
              </a:rPr>
              <a:t>《</a:t>
            </a:r>
            <a:r>
              <a:rPr lang="zh-TW" altLang="en-US" dirty="0" smtClean="0">
                <a:solidFill>
                  <a:srgbClr val="002060"/>
                </a:solidFill>
              </a:rPr>
              <a:t>海角七號</a:t>
            </a:r>
            <a:r>
              <a:rPr lang="en-US" altLang="zh-TW" dirty="0" smtClean="0">
                <a:solidFill>
                  <a:srgbClr val="002060"/>
                </a:solidFill>
              </a:rPr>
              <a:t>》</a:t>
            </a:r>
            <a:r>
              <a:rPr lang="zh-TW" altLang="en-US" dirty="0" smtClean="0">
                <a:solidFill>
                  <a:srgbClr val="002060"/>
                </a:solidFill>
              </a:rPr>
              <a:t>電影裡阿嘉的摩托車</a:t>
            </a:r>
            <a:endParaRPr lang="zh-TW" altLang="en-US" dirty="0">
              <a:solidFill>
                <a:srgbClr val="002060"/>
              </a:solidFill>
            </a:endParaRPr>
          </a:p>
        </p:txBody>
      </p:sp>
      <p:sp>
        <p:nvSpPr>
          <p:cNvPr id="34" name="向右箭號圖說文字 33"/>
          <p:cNvSpPr/>
          <p:nvPr/>
        </p:nvSpPr>
        <p:spPr>
          <a:xfrm>
            <a:off x="2655976" y="2538725"/>
            <a:ext cx="1779631" cy="674251"/>
          </a:xfrm>
          <a:prstGeom prst="rightArrowCallout">
            <a:avLst>
              <a:gd name="adj1" fmla="val 38107"/>
              <a:gd name="adj2" fmla="val 25000"/>
              <a:gd name="adj3" fmla="val 25000"/>
              <a:gd name="adj4" fmla="val 79102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zh-TW" altLang="en-US" dirty="0">
                <a:solidFill>
                  <a:srgbClr val="EF375E"/>
                </a:solidFill>
              </a:rPr>
              <a:t>裝潢</a:t>
            </a:r>
            <a:r>
              <a:rPr lang="zh-TW" altLang="en-US" dirty="0">
                <a:solidFill>
                  <a:srgbClr val="002060"/>
                </a:solidFill>
              </a:rPr>
              <a:t>以電影場景為主</a:t>
            </a:r>
            <a:endParaRPr lang="en-US" altLang="zh-TW" dirty="0">
              <a:solidFill>
                <a:srgbClr val="002060"/>
              </a:solidFill>
            </a:endParaRPr>
          </a:p>
        </p:txBody>
      </p:sp>
      <p:sp>
        <p:nvSpPr>
          <p:cNvPr id="32" name="向下箭號圖說文字 31"/>
          <p:cNvSpPr/>
          <p:nvPr/>
        </p:nvSpPr>
        <p:spPr>
          <a:xfrm>
            <a:off x="7410661" y="3106770"/>
            <a:ext cx="982103" cy="1512168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540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2060"/>
                </a:solidFill>
              </a:rPr>
              <a:t>顧客的意見箱變化成郵筒</a:t>
            </a:r>
            <a:endParaRPr lang="zh-TW" altLang="en-US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8" name="文字方塊 37"/>
              <p:cNvSpPr txBox="1"/>
              <p:nvPr/>
            </p:nvSpPr>
            <p:spPr>
              <a:xfrm>
                <a:off x="1889529" y="5949280"/>
                <a:ext cx="4683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solidFill>
                            <a:srgbClr val="7030A0"/>
                          </a:solidFill>
                          <a:latin typeface="Cambria Math"/>
                          <a:sym typeface="Wingdings 2"/>
                        </a:rPr>
                        <m:t>⑥</m:t>
                      </m:r>
                    </m:oMath>
                  </m:oMathPara>
                </a14:m>
                <a:endParaRPr lang="zh-TW" altLang="en-US" sz="16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38" name="文字方塊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9529" y="5949280"/>
                <a:ext cx="468397" cy="369332"/>
              </a:xfrm>
              <a:prstGeom prst="rect">
                <a:avLst/>
              </a:prstGeom>
              <a:blipFill rotWithShape="1">
                <a:blip r:embed="rId12" cstate="print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40" name="矩形 39"/>
              <p:cNvSpPr/>
              <p:nvPr/>
            </p:nvSpPr>
            <p:spPr>
              <a:xfrm>
                <a:off x="1907704" y="3140968"/>
                <a:ext cx="61266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400" b="1" i="0" smtClean="0">
                          <a:solidFill>
                            <a:srgbClr val="7030A0"/>
                          </a:solidFill>
                          <a:latin typeface="Cambria Math"/>
                          <a:sym typeface="Wingdings 2"/>
                        </a:rPr>
                        <m:t></m:t>
                      </m:r>
                    </m:oMath>
                  </m:oMathPara>
                </a14:m>
                <a:endParaRPr lang="zh-TW" altLang="en-US" sz="2400" b="1" dirty="0">
                  <a:solidFill>
                    <a:srgbClr val="7030A0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</mc:Choice>
        <mc:Fallback>
          <p:sp>
            <p:nvSpPr>
              <p:cNvPr id="40" name="矩形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3140968"/>
                <a:ext cx="612668" cy="461665"/>
              </a:xfrm>
              <a:prstGeom prst="rect">
                <a:avLst/>
              </a:prstGeom>
              <a:blipFill rotWithShape="1">
                <a:blip r:embed="rId1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41" name="矩形 40"/>
              <p:cNvSpPr/>
              <p:nvPr/>
            </p:nvSpPr>
            <p:spPr>
              <a:xfrm>
                <a:off x="3923928" y="2668850"/>
                <a:ext cx="52770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400" b="1" i="0" smtClean="0">
                          <a:solidFill>
                            <a:srgbClr val="7030A0"/>
                          </a:solidFill>
                          <a:latin typeface="Cambria Math"/>
                          <a:sym typeface="Wingdings 2"/>
                        </a:rPr>
                        <m:t></m:t>
                      </m:r>
                    </m:oMath>
                  </m:oMathPara>
                </a14:m>
                <a:endParaRPr lang="zh-TW" altLang="en-US" sz="2400" b="1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41" name="矩形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2668850"/>
                <a:ext cx="527709" cy="461665"/>
              </a:xfrm>
              <a:prstGeom prst="rect">
                <a:avLst/>
              </a:prstGeom>
              <a:blipFill rotWithShape="1">
                <a:blip r:embed="rId1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42" name="矩形 41"/>
              <p:cNvSpPr/>
              <p:nvPr/>
            </p:nvSpPr>
            <p:spPr>
              <a:xfrm>
                <a:off x="6084168" y="2463279"/>
                <a:ext cx="52770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400" b="1" i="0" smtClean="0">
                          <a:latin typeface="Cambria Math"/>
                          <a:sym typeface="Wingdings 2"/>
                        </a:rPr>
                        <m:t></m:t>
                      </m:r>
                    </m:oMath>
                  </m:oMathPara>
                </a14:m>
                <a:endParaRPr lang="zh-TW" altLang="en-US" sz="2400" b="1" dirty="0"/>
              </a:p>
            </p:txBody>
          </p:sp>
        </mc:Choice>
        <mc:Fallback>
          <p:sp>
            <p:nvSpPr>
              <p:cNvPr id="42" name="矩形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2463279"/>
                <a:ext cx="527709" cy="461665"/>
              </a:xfrm>
              <a:prstGeom prst="rect">
                <a:avLst/>
              </a:prstGeom>
              <a:blipFill rotWithShape="1">
                <a:blip r:embed="rId1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43" name="矩形 42"/>
              <p:cNvSpPr/>
              <p:nvPr/>
            </p:nvSpPr>
            <p:spPr>
              <a:xfrm>
                <a:off x="7663893" y="4230478"/>
                <a:ext cx="4427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sym typeface="Wingdings 2"/>
                        </a:rPr>
                        <m:t>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43" name="矩形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3893" y="4230478"/>
                <a:ext cx="442750" cy="369332"/>
              </a:xfrm>
              <a:prstGeom prst="rect">
                <a:avLst/>
              </a:prstGeom>
              <a:blipFill rotWithShape="1">
                <a:blip r:embed="rId1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44" name="矩形 43"/>
              <p:cNvSpPr/>
              <p:nvPr/>
            </p:nvSpPr>
            <p:spPr>
              <a:xfrm>
                <a:off x="6335850" y="6099306"/>
                <a:ext cx="4683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solidFill>
                            <a:srgbClr val="7030A0"/>
                          </a:solidFill>
                          <a:latin typeface="Cambria Math"/>
                          <a:sym typeface="Wingdings 2"/>
                        </a:rPr>
                        <m:t>⑤</m:t>
                      </m:r>
                    </m:oMath>
                  </m:oMathPara>
                </a14:m>
                <a:endParaRPr lang="zh-TW" altLang="en-US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44" name="矩形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5850" y="6099306"/>
                <a:ext cx="468398" cy="369332"/>
              </a:xfrm>
              <a:prstGeom prst="rect">
                <a:avLst/>
              </a:prstGeom>
              <a:blipFill rotWithShape="1">
                <a:blip r:embed="rId17" cstate="print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圖片 4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47" name="圓角矩形 46"/>
          <p:cNvSpPr/>
          <p:nvPr/>
        </p:nvSpPr>
        <p:spPr>
          <a:xfrm>
            <a:off x="-36512" y="241965"/>
            <a:ext cx="2736304" cy="450731"/>
          </a:xfrm>
          <a:prstGeom prst="roundRect">
            <a:avLst/>
          </a:prstGeom>
          <a:blipFill>
            <a:blip r:embed="rId7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24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行銷</a:t>
            </a:r>
            <a:r>
              <a:rPr lang="zh-TW" altLang="en-US" sz="28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規劃</a:t>
            </a:r>
            <a:endParaRPr lang="zh-TW" altLang="en-US" sz="28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8" name="圓角矩形 47"/>
          <p:cNvSpPr/>
          <p:nvPr/>
        </p:nvSpPr>
        <p:spPr>
          <a:xfrm>
            <a:off x="539552" y="620688"/>
            <a:ext cx="2448272" cy="504056"/>
          </a:xfrm>
          <a:prstGeom prst="roundRect">
            <a:avLst/>
          </a:prstGeom>
          <a:blipFill>
            <a:blip r:embed="rId18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rgbClr val="EF375E"/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  </a:t>
            </a:r>
            <a:r>
              <a:rPr lang="zh-TW" altLang="en-US" sz="3200" b="1" spc="3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創新發想</a:t>
            </a:r>
            <a:endParaRPr lang="zh-TW" altLang="en-US" sz="40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34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8521601" cy="16215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3" name="圓角矩形 2"/>
          <p:cNvSpPr/>
          <p:nvPr/>
        </p:nvSpPr>
        <p:spPr>
          <a:xfrm>
            <a:off x="-16521" y="260648"/>
            <a:ext cx="3220369" cy="792088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</a:t>
            </a:r>
            <a:r>
              <a:rPr lang="zh-TW" altLang="en-US" sz="40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產品</a:t>
            </a:r>
            <a:r>
              <a:rPr lang="zh-TW" altLang="en-US" sz="4800" b="1" spc="3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特色</a:t>
            </a:r>
            <a:endParaRPr lang="zh-TW" altLang="en-US" sz="66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51520" y="2323906"/>
            <a:ext cx="741682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 </a:t>
            </a:r>
            <a:r>
              <a:rPr lang="zh-TW" altLang="en-US" sz="24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創意中式麵點餐廳，藉由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創意水餃</a:t>
            </a:r>
            <a:r>
              <a:rPr lang="zh-TW" altLang="en-US" sz="24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與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電影</a:t>
            </a:r>
            <a:r>
              <a:rPr lang="zh-TW" altLang="en-US" sz="24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做結合，在產品上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有著一般傳統麵食</a:t>
            </a:r>
            <a:r>
              <a:rPr lang="zh-TW" altLang="en-US" sz="24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的道地，及年輕人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KUSO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創新</a:t>
            </a:r>
            <a:r>
              <a:rPr lang="zh-TW" altLang="en-US" sz="24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的能力，整間店充滿著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電影風格</a:t>
            </a:r>
            <a:r>
              <a:rPr lang="zh-TW" altLang="en-US" sz="24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，讓水餃、湯包類麵食不只是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中年人</a:t>
            </a:r>
            <a:r>
              <a:rPr lang="zh-TW" altLang="en-US" sz="24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的偏愛，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年輕族群</a:t>
            </a:r>
            <a:r>
              <a:rPr lang="zh-TW" altLang="en-US" sz="24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也會愛上</a:t>
            </a:r>
            <a:r>
              <a:rPr lang="en-US" altLang="zh-TW" sz="24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海餃七號</a:t>
            </a:r>
            <a:r>
              <a:rPr lang="en-US" altLang="zh-TW" sz="24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』</a:t>
            </a:r>
            <a:r>
              <a:rPr lang="zh-TW" altLang="en-US" sz="24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！</a:t>
            </a:r>
            <a:endParaRPr lang="zh-TW" altLang="en-US" sz="2400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4254564" y="4293096"/>
            <a:ext cx="4205868" cy="2596530"/>
            <a:chOff x="72008" y="1700808"/>
            <a:chExt cx="8666425" cy="5350296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25177">
              <a:off x="2109227" y="2074227"/>
              <a:ext cx="4598753" cy="420031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graphicFrame>
          <p:nvGraphicFramePr>
            <p:cNvPr id="8" name="資料庫圖表 7"/>
            <p:cNvGraphicFramePr/>
            <p:nvPr>
              <p:extLst>
                <p:ext uri="{D42A27DB-BD31-4B8C-83A1-F6EECF244321}">
                  <p14:modId xmlns:p14="http://schemas.microsoft.com/office/powerpoint/2010/main" xmlns="" val="743994283"/>
                </p:ext>
              </p:extLst>
            </p:nvPr>
          </p:nvGraphicFramePr>
          <p:xfrm>
            <a:off x="72008" y="1700808"/>
            <a:ext cx="8413081" cy="500319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sp>
          <p:nvSpPr>
            <p:cNvPr id="9" name="矩形 8"/>
            <p:cNvSpPr/>
            <p:nvPr/>
          </p:nvSpPr>
          <p:spPr>
            <a:xfrm>
              <a:off x="7089537" y="4386809"/>
              <a:ext cx="1648896" cy="2664295"/>
            </a:xfrm>
            <a:prstGeom prst="rect">
              <a:avLst/>
            </a:prstGeom>
          </p:spPr>
          <p:txBody>
            <a:bodyPr vert="eaVert" wrap="square" anchor="ctr">
              <a:spAutoFit/>
            </a:bodyPr>
            <a:lstStyle/>
            <a:p>
              <a:endParaRPr lang="en-US" altLang="zh-TW" sz="20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algn="ctr"/>
              <a:r>
                <a:rPr lang="zh-TW" altLang="en-US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純手工</a:t>
              </a:r>
              <a:endParaRPr lang="zh-TW" altLang="en-US" sz="2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6280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320616" y="2636912"/>
            <a:ext cx="4680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800" dirty="0" smtClean="0">
                <a:solidFill>
                  <a:srgbClr val="2F2B20"/>
                </a:solidFill>
              </a:rPr>
              <a:t>：我</a:t>
            </a:r>
            <a:r>
              <a:rPr lang="zh-TW" altLang="en-US" sz="2800" dirty="0">
                <a:solidFill>
                  <a:srgbClr val="2F2B20"/>
                </a:solidFill>
              </a:rPr>
              <a:t>要世界末日和機械公敵</a:t>
            </a:r>
          </a:p>
        </p:txBody>
      </p:sp>
      <p:sp>
        <p:nvSpPr>
          <p:cNvPr id="4" name="矩形 3"/>
          <p:cNvSpPr/>
          <p:nvPr/>
        </p:nvSpPr>
        <p:spPr>
          <a:xfrm>
            <a:off x="1331640" y="4603904"/>
            <a:ext cx="5616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800" dirty="0" smtClean="0">
                <a:solidFill>
                  <a:srgbClr val="2F2B20"/>
                </a:solidFill>
              </a:rPr>
              <a:t>：什麼</a:t>
            </a:r>
            <a:r>
              <a:rPr lang="zh-TW" altLang="en-US" sz="2800" dirty="0">
                <a:solidFill>
                  <a:srgbClr val="2F2B20"/>
                </a:solidFill>
              </a:rPr>
              <a:t>兩部電影只要</a:t>
            </a:r>
            <a:r>
              <a:rPr lang="en-US" altLang="zh-TW" sz="2800" dirty="0">
                <a:solidFill>
                  <a:srgbClr val="2F2B20"/>
                </a:solidFill>
              </a:rPr>
              <a:t>$250!!?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3851920" y="3645024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srgbClr val="FF0000"/>
                </a:solidFill>
              </a:rPr>
              <a:t>：總共</a:t>
            </a:r>
            <a:r>
              <a:rPr lang="zh-TW" altLang="en-US" sz="2800" dirty="0">
                <a:solidFill>
                  <a:srgbClr val="FF0000"/>
                </a:solidFill>
              </a:rPr>
              <a:t>２５０</a:t>
            </a:r>
            <a:r>
              <a:rPr lang="zh-TW" altLang="en-US" sz="2800" dirty="0" smtClean="0">
                <a:solidFill>
                  <a:srgbClr val="FF0000"/>
                </a:solidFill>
              </a:rPr>
              <a:t>元！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978971" y="5548619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srgbClr val="FF0000"/>
                </a:solidFill>
              </a:rPr>
              <a:t>：別懷疑！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281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相鄰">
  <a:themeElements>
    <a:clrScheme name="相鄰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相鄰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3528</TotalTime>
  <Words>1683</Words>
  <Application>Microsoft Office PowerPoint</Application>
  <PresentationFormat>如螢幕大小 (4:3)</PresentationFormat>
  <Paragraphs>387</Paragraphs>
  <Slides>38</Slides>
  <Notes>4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38</vt:i4>
      </vt:variant>
    </vt:vector>
  </HeadingPairs>
  <TitlesOfParts>
    <vt:vector size="39" baseType="lpstr">
      <vt:lpstr>相鄰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yin</dc:creator>
  <cp:lastModifiedBy>Jeff</cp:lastModifiedBy>
  <cp:revision>115</cp:revision>
  <dcterms:created xsi:type="dcterms:W3CDTF">2014-09-25T07:38:01Z</dcterms:created>
  <dcterms:modified xsi:type="dcterms:W3CDTF">2015-03-17T15:17:28Z</dcterms:modified>
</cp:coreProperties>
</file>